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0"/>
  </p:notesMasterIdLst>
  <p:handoutMasterIdLst>
    <p:handoutMasterId r:id="rId91"/>
  </p:handoutMasterIdLst>
  <p:sldIdLst>
    <p:sldId id="301" r:id="rId3"/>
    <p:sldId id="322" r:id="rId4"/>
    <p:sldId id="431" r:id="rId5"/>
    <p:sldId id="323" r:id="rId6"/>
    <p:sldId id="324" r:id="rId7"/>
    <p:sldId id="325" r:id="rId8"/>
    <p:sldId id="326" r:id="rId9"/>
    <p:sldId id="432" r:id="rId10"/>
    <p:sldId id="327" r:id="rId11"/>
    <p:sldId id="328" r:id="rId12"/>
    <p:sldId id="329" r:id="rId13"/>
    <p:sldId id="330" r:id="rId14"/>
    <p:sldId id="331" r:id="rId15"/>
    <p:sldId id="332" r:id="rId16"/>
    <p:sldId id="333" r:id="rId17"/>
    <p:sldId id="4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403" r:id="rId88"/>
    <p:sldId id="305" r:id="rId8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3" autoAdjust="0"/>
    <p:restoredTop sz="92289" autoAdjust="0"/>
  </p:normalViewPr>
  <p:slideViewPr>
    <p:cSldViewPr snapToGrid="0" snapToObjects="1">
      <p:cViewPr varScale="1">
        <p:scale>
          <a:sx n="102" d="100"/>
          <a:sy n="102" d="100"/>
        </p:scale>
        <p:origin x="1746" y="114"/>
      </p:cViewPr>
      <p:guideLst>
        <p:guide orient="horz" pos="527"/>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p>
          <a:p>
            <a:endParaRPr lang="en-US" sz="1200" b="0" i="0" u="none" strike="noStrike" kern="1200" cap="none" dirty="0" smtClean="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latin typeface="Arial" panose="020B0604020202020204" pitchFamily="34" charset="0"/>
              </a:rPr>
              <a:t>Thanks to John Sanders of Suffolk University for contributions to these slides!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ltLang="en-US" dirty="0">
                <a:solidFill>
                  <a:srgbClr val="000000"/>
                </a:solidFill>
                <a:latin typeface="Arial" panose="020B0604020202020204" pitchFamily="34" charset="0"/>
                <a:ea typeface="ＭＳ Ｐゴシック" charset="-128"/>
              </a:rPr>
              <a:t>#2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8569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ltLang="en-US" dirty="0">
                <a:solidFill>
                  <a:srgbClr val="000000"/>
                </a:solidFill>
                <a:latin typeface="Arial" panose="020B0604020202020204" pitchFamily="34" charset="0"/>
                <a:ea typeface="ＭＳ Ｐゴシック" charset="-128"/>
              </a:rPr>
              <a:t>#1. #2 is opposite. </a:t>
            </a:r>
            <a:r>
              <a:rPr lang="en-US" altLang="en-US" dirty="0" smtClean="0">
                <a:solidFill>
                  <a:srgbClr val="000000"/>
                </a:solidFill>
                <a:latin typeface="Arial" panose="020B0604020202020204" pitchFamily="34" charset="0"/>
                <a:ea typeface="ＭＳ Ｐゴシック" charset="-128"/>
              </a:rPr>
              <a:t>#</a:t>
            </a:r>
            <a:r>
              <a:rPr lang="en-US" altLang="en-US" dirty="0">
                <a:solidFill>
                  <a:srgbClr val="000000"/>
                </a:solidFill>
                <a:latin typeface="Arial" panose="020B0604020202020204" pitchFamily="34" charset="0"/>
                <a:ea typeface="ＭＳ Ｐゴシック" charset="-128"/>
              </a:rPr>
              <a:t>3 is position based, but we can do that.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334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2534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fontAlgn="base">
              <a:spcBef>
                <a:spcPct val="30000"/>
              </a:spcBef>
              <a:spcAft>
                <a:spcPct val="0"/>
              </a:spcAft>
            </a:pPr>
            <a:r>
              <a:rPr lang="en-US" altLang="en-US" dirty="0">
                <a:solidFill>
                  <a:srgbClr val="000000"/>
                </a:solidFill>
                <a:latin typeface="Arial" panose="020B0604020202020204" pitchFamily="34" charset="0"/>
                <a:ea typeface="ＭＳ Ｐゴシック" charset="-128"/>
              </a:rPr>
              <a:t>Do all of these in the command area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896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fontAlgn="base">
              <a:spcBef>
                <a:spcPct val="30000"/>
              </a:spcBef>
              <a:spcAft>
                <a:spcPct val="0"/>
              </a:spcAft>
            </a:pPr>
            <a:r>
              <a:rPr lang="en-US" altLang="en-US" dirty="0">
                <a:solidFill>
                  <a:srgbClr val="000000"/>
                </a:solidFill>
                <a:latin typeface="Arial" panose="020B0604020202020204" pitchFamily="34" charset="0"/>
                <a:ea typeface="ＭＳ Ｐゴシック" charset="-128"/>
              </a:rPr>
              <a:t>Do all of these in the command area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603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fontAlgn="base">
              <a:spcBef>
                <a:spcPct val="30000"/>
              </a:spcBef>
              <a:spcAft>
                <a:spcPct val="0"/>
              </a:spcAft>
            </a:pPr>
            <a:r>
              <a:rPr lang="en-US" altLang="en-US" dirty="0">
                <a:solidFill>
                  <a:srgbClr val="000000"/>
                </a:solidFill>
                <a:latin typeface="Arial" panose="020B0604020202020204" pitchFamily="34" charset="0"/>
                <a:ea typeface="ＭＳ Ｐゴシック" charset="-128"/>
              </a:rPr>
              <a:t>Be sure to walk through this at the command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715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fontAlgn="base">
              <a:spcBef>
                <a:spcPct val="30000"/>
              </a:spcBef>
              <a:spcAft>
                <a:spcPct val="0"/>
              </a:spcAft>
            </a:pPr>
            <a:r>
              <a:rPr lang="en-US" altLang="en-US" dirty="0">
                <a:solidFill>
                  <a:srgbClr val="000000"/>
                </a:solidFill>
                <a:latin typeface="Arial" panose="020B0604020202020204" pitchFamily="34" charset="0"/>
                <a:ea typeface="ＭＳ Ｐゴシック" charset="-128"/>
              </a:rPr>
              <a:t>Demo eliza here.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7843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3" name="Text Placeholder 5"/>
          <p:cNvSpPr>
            <a:spLocks noGrp="1"/>
          </p:cNvSpPr>
          <p:nvPr>
            <p:ph type="body" idx="16" hasCustomPrompt="1"/>
          </p:nvPr>
        </p:nvSpPr>
        <p:spPr>
          <a:xfrm>
            <a:off x="2670048" y="6449931"/>
            <a:ext cx="6089854" cy="231285"/>
          </a:xfrm>
        </p:spPr>
        <p:txBody>
          <a:bodyPr anchor="ctr"/>
          <a:lstStyle>
            <a:lvl1pPr marL="101600" indent="0">
              <a:buNone/>
              <a:defRPr/>
            </a:lvl1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0502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054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013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440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4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778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927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93750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7686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523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605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69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553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749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66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209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501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1115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07752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4/10/2018</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smtClean="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011101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265745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4437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9060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832AD23-A511-424E-9DD2-B8CE2D237B20}" type="datetime1">
              <a:rPr lang="en-US" smtClean="0"/>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171887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4/10/2018</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4642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748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558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1790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391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710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7185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587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055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1808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089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76204" y="4473387"/>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92613" y="5159852"/>
            <a:ext cx="3886200"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331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366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600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081267"/>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3"/>
          <p:cNvSpPr>
            <a:spLocks noGrp="1"/>
          </p:cNvSpPr>
          <p:nvPr>
            <p:ph sz="quarter" idx="18"/>
          </p:nvPr>
        </p:nvSpPr>
        <p:spPr>
          <a:xfrm>
            <a:off x="4332878" y="3626139"/>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13"/>
          <p:cNvSpPr>
            <a:spLocks noGrp="1"/>
          </p:cNvSpPr>
          <p:nvPr>
            <p:ph sz="quarter" idx="22"/>
          </p:nvPr>
        </p:nvSpPr>
        <p:spPr>
          <a:xfrm>
            <a:off x="4332878" y="4065083"/>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11"/>
          <p:cNvSpPr>
            <a:spLocks noGrp="1"/>
          </p:cNvSpPr>
          <p:nvPr>
            <p:ph sz="quarter" idx="23"/>
          </p:nvPr>
        </p:nvSpPr>
        <p:spPr>
          <a:xfrm>
            <a:off x="457200" y="3830925"/>
            <a:ext cx="3472396" cy="5592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13"/>
          <p:cNvSpPr>
            <a:spLocks noGrp="1"/>
          </p:cNvSpPr>
          <p:nvPr>
            <p:ph sz="quarter" idx="24"/>
          </p:nvPr>
        </p:nvSpPr>
        <p:spPr>
          <a:xfrm>
            <a:off x="490004" y="4570512"/>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13"/>
          <p:cNvSpPr>
            <a:spLocks noGrp="1"/>
          </p:cNvSpPr>
          <p:nvPr>
            <p:ph sz="quarter" idx="25"/>
          </p:nvPr>
        </p:nvSpPr>
        <p:spPr>
          <a:xfrm>
            <a:off x="506413" y="5256977"/>
            <a:ext cx="3472396" cy="50617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11"/>
          <p:cNvSpPr>
            <a:spLocks noGrp="1"/>
          </p:cNvSpPr>
          <p:nvPr>
            <p:ph sz="quarter" idx="26"/>
          </p:nvPr>
        </p:nvSpPr>
        <p:spPr>
          <a:xfrm>
            <a:off x="4336752" y="4520930"/>
            <a:ext cx="3886200" cy="27817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13"/>
          <p:cNvSpPr>
            <a:spLocks noGrp="1"/>
          </p:cNvSpPr>
          <p:nvPr>
            <p:ph sz="quarter" idx="27"/>
          </p:nvPr>
        </p:nvSpPr>
        <p:spPr>
          <a:xfrm>
            <a:off x="4326230" y="5065802"/>
            <a:ext cx="3886200" cy="25175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13"/>
          <p:cNvSpPr>
            <a:spLocks noGrp="1"/>
          </p:cNvSpPr>
          <p:nvPr>
            <p:ph sz="quarter" idx="28"/>
          </p:nvPr>
        </p:nvSpPr>
        <p:spPr>
          <a:xfrm>
            <a:off x="4326230" y="5504746"/>
            <a:ext cx="3886200" cy="2663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002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4/10/2018</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04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4/10/2018</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smtClean="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endParaRPr lang="en-US" alt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5068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60">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2013, 2010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weather.com/" TargetMode="External"/><Relationship Id="rId2" Type="http://schemas.openxmlformats.org/officeDocument/2006/relationships/hyperlink" Target="http://www.ajc.com/weather" TargetMode="Externa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47.png"/><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48.w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mediacomputation.org/" TargetMode="External"/><Relationship Id="rId2" Type="http://schemas.openxmlformats.org/officeDocument/2006/relationships/hyperlink" Target="https://www.census.gov/" TargetMode="Externa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169"/>
            <a:ext cx="8302702" cy="1098000"/>
          </a:xfrm>
        </p:spPr>
        <p:txBody>
          <a:bodyPr anchor="b"/>
          <a:lstStyle/>
          <a:p>
            <a:r>
              <a:rPr lang="en-US" sz="3200" dirty="0"/>
              <a:t>Introduction to Computing </a:t>
            </a:r>
            <a:r>
              <a:rPr lang="en-US" sz="3200" dirty="0" smtClean="0"/>
              <a:t>and Programming </a:t>
            </a:r>
            <a:r>
              <a:rPr lang="en-US" sz="3200" dirty="0"/>
              <a:t>in </a:t>
            </a:r>
            <a:r>
              <a:rPr lang="en-US" sz="3200" dirty="0" smtClean="0"/>
              <a:t>Python™: </a:t>
            </a:r>
            <a:r>
              <a:rPr lang="en-US" sz="3200" dirty="0"/>
              <a:t>A </a:t>
            </a:r>
            <a:r>
              <a:rPr lang="en-US" sz="3200" dirty="0" smtClean="0"/>
              <a:t>Multimedia Approach</a:t>
            </a:r>
            <a:endParaRPr lang="en-US" sz="3200" dirty="0"/>
          </a:p>
        </p:txBody>
      </p:sp>
      <p:sp>
        <p:nvSpPr>
          <p:cNvPr id="3" name="Text Placeholder 2"/>
          <p:cNvSpPr>
            <a:spLocks noGrp="1"/>
          </p:cNvSpPr>
          <p:nvPr>
            <p:ph type="body" idx="1"/>
          </p:nvPr>
        </p:nvSpPr>
        <p:spPr>
          <a:xfrm>
            <a:off x="457200" y="1380077"/>
            <a:ext cx="8302702" cy="374286"/>
          </a:xfrm>
        </p:spPr>
        <p:txBody>
          <a:bodyPr/>
          <a:lstStyle/>
          <a:p>
            <a:r>
              <a:rPr lang="en-US" dirty="0" smtClean="0">
                <a:solidFill>
                  <a:schemeClr val="tx2"/>
                </a:solidFill>
                <a:latin typeface="+mn-lt"/>
              </a:rPr>
              <a:t>Fourth Edition</a:t>
            </a:r>
            <a:endParaRPr lang="en-US" dirty="0">
              <a:solidFill>
                <a:schemeClr val="tx2"/>
              </a:solidFill>
              <a:latin typeface="+mn-lt"/>
            </a:endParaRP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smtClean="0">
                <a:latin typeface="+mn-lt"/>
              </a:rPr>
              <a:t>Chapter 11</a:t>
            </a:r>
            <a:endParaRPr lang="en-US" b="1" dirty="0">
              <a:latin typeface="+mn-lt"/>
            </a:endParaRPr>
          </a:p>
        </p:txBody>
      </p:sp>
      <p:sp>
        <p:nvSpPr>
          <p:cNvPr id="5" name="Text Placeholder 4"/>
          <p:cNvSpPr>
            <a:spLocks noGrp="1"/>
          </p:cNvSpPr>
          <p:nvPr>
            <p:ph type="body" idx="3"/>
          </p:nvPr>
        </p:nvSpPr>
        <p:spPr>
          <a:xfrm>
            <a:off x="4876800" y="3143957"/>
            <a:ext cx="3657600" cy="858417"/>
          </a:xfrm>
        </p:spPr>
        <p:txBody>
          <a:bodyPr/>
          <a:lstStyle/>
          <a:p>
            <a:pPr algn="ctr"/>
            <a:r>
              <a:rPr lang="en-US" altLang="en-US" dirty="0">
                <a:latin typeface="+mn-lt"/>
                <a:ea typeface="ＭＳ Ｐゴシック" charset="-128"/>
              </a:rPr>
              <a:t>Manipulating Text with Methods and Files</a:t>
            </a:r>
          </a:p>
        </p:txBody>
      </p:sp>
      <p:pic>
        <p:nvPicPr>
          <p:cNvPr id="7" name="Picture 6" descr="Front Cover: Introduction to Computing and Programming in Python™: A Multimedia Approach Fourth Edition by Guzdial and Erics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24" y="1927940"/>
            <a:ext cx="3510521" cy="4395490"/>
          </a:xfrm>
          <a:prstGeom prst="rect">
            <a:avLst/>
          </a:prstGeom>
          <a:ln w="9525">
            <a:solidFill>
              <a:schemeClr val="tx1"/>
            </a:solidFill>
          </a:ln>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2016, 2013, 2010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4876800" y="4197246"/>
            <a:ext cx="36576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Getting Parts of Strings </a:t>
            </a:r>
            <a:r>
              <a:rPr lang="en-US" altLang="en-US" sz="2000" b="0" kern="1200" dirty="0" smtClean="0">
                <a:latin typeface="Times New Roman" panose="02020603050405020304" pitchFamily="18" charset="0"/>
                <a:ea typeface="ＭＳ Ｐゴシック" charset="-128"/>
              </a:rPr>
              <a:t>(2 of 2)</a:t>
            </a:r>
            <a:endParaRPr lang="en-US" altLang="en-US" sz="2000" b="0" kern="1200" dirty="0">
              <a:latin typeface="Times New Roman" panose="02020603050405020304" pitchFamily="18" charset="0"/>
              <a:ea typeface="ＭＳ Ｐゴシック" charset="-128"/>
            </a:endParaRPr>
          </a:p>
        </p:txBody>
      </p:sp>
      <p:pic>
        <p:nvPicPr>
          <p:cNvPr id="15" name="Picture 14" descr="Computer code. The code has 4 lines. The lines read as follows. Line 1. Right angle bracket, right angle bracket, right angle bracket. Hello equals double quote hello double quote. Line 2. Right angle bracket, right angle bracket, right angle bracket. print hello left bracket 1 right bracket. The corresponding output reads e. Line 3. right angle bracket, right angle bracket, right angle bracket. Print hello left parenthesis 0 right parenthesis. The corresponding output reads, H. Line 4. Right angle bracket, right angle bracket, right angle bracket print hello left bracket 2 colon 4 right bracket. The corresponding output reads, l 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891" y="1920969"/>
            <a:ext cx="2620017" cy="3187513"/>
          </a:xfrm>
          <a:prstGeom prst="rect">
            <a:avLst/>
          </a:prstGeom>
        </p:spPr>
      </p:pic>
      <p:pic>
        <p:nvPicPr>
          <p:cNvPr id="26" name="Picture 25" descr="A string displays 5 characters H e l l o and their corresponding index numbers 0 1 2 3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302" y="2403890"/>
            <a:ext cx="3216396" cy="1105309"/>
          </a:xfrm>
          <a:prstGeom prst="rect">
            <a:avLst/>
          </a:prstGeom>
        </p:spPr>
      </p:pic>
    </p:spTree>
    <p:extLst>
      <p:ext uri="{BB962C8B-B14F-4D97-AF65-F5344CB8AC3E}">
        <p14:creationId xmlns:p14="http://schemas.microsoft.com/office/powerpoint/2010/main" val="240370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a:latin typeface="Times New Roman" panose="02020603050405020304" pitchFamily="18" charset="0"/>
                <a:ea typeface="ＭＳ Ｐゴシック" charset="0"/>
                <a:cs typeface="+mj-cs"/>
              </a:rPr>
              <a:t>Start and End Assumed </a:t>
            </a:r>
            <a:r>
              <a:rPr lang="en-US" kern="1200" dirty="0" smtClean="0">
                <a:latin typeface="Times New Roman" panose="02020603050405020304" pitchFamily="18" charset="0"/>
                <a:ea typeface="ＭＳ Ｐゴシック" charset="0"/>
                <a:cs typeface="+mj-cs"/>
              </a:rPr>
              <a:t>if not </a:t>
            </a:r>
            <a:r>
              <a:rPr lang="en-US" kern="1200" dirty="0">
                <a:latin typeface="Times New Roman" panose="02020603050405020304" pitchFamily="18" charset="0"/>
                <a:ea typeface="ＭＳ Ｐゴシック" charset="0"/>
                <a:cs typeface="+mj-cs"/>
              </a:rPr>
              <a:t>There</a:t>
            </a:r>
          </a:p>
        </p:txBody>
      </p:sp>
      <p:pic>
        <p:nvPicPr>
          <p:cNvPr id="4" name="Picture 3" descr="Computer code. The code has 4 lines. The lines read as follows. Line 1. Right angle bracket right angle bracket right angle bracket print hello. The corresponding output reads, Hello. Line 2. right angle bracket right angle bracket right angle bracket print hello left bracket colon 3 right bracket. The corresponding output reads H e l. Line 3. right angle bracket right angle bracket right angle bracket print hello left bracket 3 colon right bracket. The corresponding output reads l o. Line 4. Right angle bracket right angle bracket right angle bracket print hello left bracket colon right bracket. The corresponding output reads, Hello. "/>
          <p:cNvPicPr>
            <a:picLocks noChangeAspect="1"/>
          </p:cNvPicPr>
          <p:nvPr/>
        </p:nvPicPr>
        <p:blipFill rotWithShape="1">
          <a:blip r:embed="rId2"/>
          <a:srcRect l="4417" t="3310" r="66127" b="4892"/>
          <a:stretch/>
        </p:blipFill>
        <p:spPr>
          <a:xfrm>
            <a:off x="824459" y="1756409"/>
            <a:ext cx="2449420" cy="4163787"/>
          </a:xfrm>
          <a:prstGeom prst="rect">
            <a:avLst/>
          </a:prstGeom>
        </p:spPr>
      </p:pic>
    </p:spTree>
    <p:extLst>
      <p:ext uri="{BB962C8B-B14F-4D97-AF65-F5344CB8AC3E}">
        <p14:creationId xmlns:p14="http://schemas.microsoft.com/office/powerpoint/2010/main" val="2772764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Dot Notation</a:t>
            </a:r>
          </a:p>
        </p:txBody>
      </p:sp>
      <p:sp>
        <p:nvSpPr>
          <p:cNvPr id="3" name="Text Placeholder 2"/>
          <p:cNvSpPr>
            <a:spLocks noGrp="1"/>
          </p:cNvSpPr>
          <p:nvPr>
            <p:ph type="body" idx="1"/>
          </p:nvPr>
        </p:nvSpPr>
        <p:spPr>
          <a:xfrm>
            <a:off x="457200" y="1600200"/>
            <a:ext cx="8229600" cy="3350473"/>
          </a:xfrm>
        </p:spPr>
        <p:txBody>
          <a:bodyPr wrap="square" lIns="91425" tIns="91425" rIns="91425" bIns="91425">
            <a:noAutofit/>
          </a:bodyPr>
          <a:lstStyle/>
          <a:p>
            <a:pPr lvl="0" fontAlgn="base">
              <a:spcAft>
                <a:spcPct val="0"/>
              </a:spcAft>
              <a:buSzPts val="2400"/>
              <a:tabLst/>
            </a:pPr>
            <a:r>
              <a:rPr lang="en-US" altLang="en-US" sz="2400" kern="1200" dirty="0" smtClean="0">
                <a:solidFill>
                  <a:srgbClr val="000000"/>
                </a:solidFill>
                <a:latin typeface="Arial (Body)"/>
                <a:ea typeface="ＭＳ Ｐゴシック" charset="-128"/>
              </a:rPr>
              <a:t>All data in Python are actually </a:t>
            </a:r>
            <a:r>
              <a:rPr lang="en-US" altLang="en-US" sz="2400" b="1" kern="1200" dirty="0" smtClean="0">
                <a:solidFill>
                  <a:srgbClr val="000000"/>
                </a:solidFill>
                <a:latin typeface="Arial (Body)"/>
                <a:ea typeface="ＭＳ Ｐゴシック" charset="-128"/>
              </a:rPr>
              <a:t>objects</a:t>
            </a:r>
          </a:p>
          <a:p>
            <a:pPr lvl="0" fontAlgn="base">
              <a:spcAft>
                <a:spcPct val="0"/>
              </a:spcAft>
              <a:buSzPts val="2400"/>
              <a:tabLst/>
            </a:pPr>
            <a:r>
              <a:rPr lang="en-US" altLang="en-US" sz="2400" kern="1200" dirty="0" smtClean="0">
                <a:solidFill>
                  <a:srgbClr val="000000"/>
                </a:solidFill>
                <a:latin typeface="Arial (Body)"/>
                <a:ea typeface="ＭＳ Ｐゴシック" charset="-128"/>
              </a:rPr>
              <a:t>Objects not only store data, but they respond to special functions that only objects of the same type understand.</a:t>
            </a:r>
          </a:p>
          <a:p>
            <a:pPr lvl="0" fontAlgn="base">
              <a:spcAft>
                <a:spcPct val="0"/>
              </a:spcAft>
              <a:buSzPts val="2400"/>
              <a:tabLst/>
            </a:pPr>
            <a:r>
              <a:rPr lang="en-US" altLang="en-US" sz="2400" kern="1200" dirty="0" smtClean="0">
                <a:solidFill>
                  <a:srgbClr val="000000"/>
                </a:solidFill>
                <a:latin typeface="Arial (Body)"/>
                <a:ea typeface="ＭＳ Ｐゴシック" charset="-128"/>
              </a:rPr>
              <a:t>We call these special functions </a:t>
            </a:r>
            <a:r>
              <a:rPr lang="en-US" altLang="en-US" sz="2400" b="1" kern="1200" dirty="0" smtClean="0">
                <a:solidFill>
                  <a:srgbClr val="000000"/>
                </a:solidFill>
                <a:latin typeface="Arial (Body)"/>
                <a:ea typeface="ＭＳ Ｐゴシック" charset="-128"/>
              </a:rPr>
              <a:t>methods</a:t>
            </a:r>
          </a:p>
          <a:p>
            <a:pPr marL="740664" lvl="1" fontAlgn="base">
              <a:spcAft>
                <a:spcPct val="0"/>
              </a:spcAft>
              <a:buSzPts val="2400"/>
              <a:buFontTx/>
              <a:buChar char="‒"/>
            </a:pPr>
            <a:r>
              <a:rPr lang="en-US" altLang="en-US" sz="2400" kern="1200" dirty="0" smtClean="0">
                <a:solidFill>
                  <a:srgbClr val="000000"/>
                </a:solidFill>
                <a:latin typeface="Arial (Body)"/>
                <a:ea typeface="ＭＳ Ｐゴシック" charset="-128"/>
                <a:cs typeface="+mn-cs"/>
              </a:rPr>
              <a:t>Methods are functions known only to certain objects</a:t>
            </a:r>
          </a:p>
          <a:p>
            <a:pPr lvl="0" fontAlgn="base">
              <a:spcAft>
                <a:spcPct val="0"/>
              </a:spcAft>
              <a:buSzPts val="2400"/>
              <a:tabLst/>
            </a:pPr>
            <a:r>
              <a:rPr lang="en-US" altLang="en-US" sz="2400" kern="1200" dirty="0" smtClean="0">
                <a:solidFill>
                  <a:srgbClr val="000000"/>
                </a:solidFill>
                <a:latin typeface="Arial (Body)"/>
                <a:ea typeface="ＭＳ Ｐゴシック" charset="-128"/>
              </a:rPr>
              <a:t>To execute a method, you use </a:t>
            </a:r>
            <a:r>
              <a:rPr lang="en-US" altLang="en-US" sz="2400" b="1" kern="1200" dirty="0" smtClean="0">
                <a:solidFill>
                  <a:srgbClr val="000000"/>
                </a:solidFill>
                <a:latin typeface="Arial (Body)"/>
                <a:ea typeface="ＭＳ Ｐゴシック" charset="-128"/>
              </a:rPr>
              <a:t>dot notation</a:t>
            </a:r>
          </a:p>
          <a:p>
            <a:pPr marL="740664" lvl="1" fontAlgn="base">
              <a:spcAft>
                <a:spcPct val="0"/>
              </a:spcAft>
              <a:buSzPts val="2400"/>
            </a:pPr>
            <a:r>
              <a:rPr lang="en-US" altLang="en-US" sz="2400" b="1" kern="1200" dirty="0">
                <a:solidFill>
                  <a:srgbClr val="000000"/>
                </a:solidFill>
                <a:latin typeface="Arial (Body)"/>
                <a:ea typeface="ＭＳ Ｐゴシック" charset="-128"/>
              </a:rPr>
              <a:t> </a:t>
            </a:r>
            <a:endParaRPr lang="en-US" altLang="en-US" sz="2400" b="1" kern="1200" dirty="0" smtClean="0">
              <a:solidFill>
                <a:srgbClr val="000000"/>
              </a:solidFill>
              <a:latin typeface="Arial (Body)"/>
              <a:ea typeface="ＭＳ Ｐゴシック" charset="-128"/>
            </a:endParaRPr>
          </a:p>
        </p:txBody>
      </p:sp>
      <p:graphicFrame>
        <p:nvGraphicFramePr>
          <p:cNvPr id="4" name="Object 3" descr="Computer code reads, Object period method left parenthesis right parenthesis."/>
          <p:cNvGraphicFramePr>
            <a:graphicFrameLocks noChangeAspect="1"/>
          </p:cNvGraphicFramePr>
          <p:nvPr>
            <p:extLst>
              <p:ext uri="{D42A27DB-BD31-4B8C-83A1-F6EECF244321}">
                <p14:modId xmlns:p14="http://schemas.microsoft.com/office/powerpoint/2010/main" val="4079721294"/>
              </p:ext>
            </p:extLst>
          </p:nvPr>
        </p:nvGraphicFramePr>
        <p:xfrm>
          <a:off x="1296764" y="4653251"/>
          <a:ext cx="2285272" cy="406271"/>
        </p:xfrm>
        <a:graphic>
          <a:graphicData uri="http://schemas.openxmlformats.org/presentationml/2006/ole">
            <mc:AlternateContent xmlns:mc="http://schemas.openxmlformats.org/markup-compatibility/2006">
              <mc:Choice xmlns:v="urn:schemas-microsoft-com:vml" Requires="v">
                <p:oleObj spid="_x0000_s1380" name="Equation" r:id="rId3" imgW="1143000" imgH="203040" progId="Equation.DSMT4">
                  <p:embed/>
                </p:oleObj>
              </mc:Choice>
              <mc:Fallback>
                <p:oleObj name="Equation" r:id="rId3" imgW="1143000" imgH="203040" progId="Equation.DSMT4">
                  <p:embed/>
                  <p:pic>
                    <p:nvPicPr>
                      <p:cNvPr id="0" name=""/>
                      <p:cNvPicPr/>
                      <p:nvPr/>
                    </p:nvPicPr>
                    <p:blipFill>
                      <a:blip r:embed="rId4"/>
                      <a:stretch>
                        <a:fillRect/>
                      </a:stretch>
                    </p:blipFill>
                    <p:spPr>
                      <a:xfrm>
                        <a:off x="1296764" y="4653251"/>
                        <a:ext cx="2285272" cy="406271"/>
                      </a:xfrm>
                      <a:prstGeom prst="rect">
                        <a:avLst/>
                      </a:prstGeom>
                    </p:spPr>
                  </p:pic>
                </p:oleObj>
              </mc:Fallback>
            </mc:AlternateContent>
          </a:graphicData>
        </a:graphic>
      </p:graphicFrame>
    </p:spTree>
    <p:extLst>
      <p:ext uri="{BB962C8B-B14F-4D97-AF65-F5344CB8AC3E}">
        <p14:creationId xmlns:p14="http://schemas.microsoft.com/office/powerpoint/2010/main" val="3643126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a:latin typeface="Times New Roman" panose="02020603050405020304" pitchFamily="18" charset="0"/>
                <a:ea typeface="ＭＳ Ｐゴシック" charset="0"/>
                <a:cs typeface="+mj-cs"/>
              </a:rPr>
              <a:t>Capitalize </a:t>
            </a:r>
            <a:r>
              <a:rPr lang="en-US" kern="1200" dirty="0" smtClean="0">
                <a:latin typeface="Times New Roman" panose="02020603050405020304" pitchFamily="18" charset="0"/>
                <a:ea typeface="ＭＳ Ｐゴシック" charset="0"/>
                <a:cs typeface="+mj-cs"/>
              </a:rPr>
              <a:t>is </a:t>
            </a:r>
            <a:r>
              <a:rPr lang="en-US" kern="1200" dirty="0">
                <a:latin typeface="Times New Roman" panose="02020603050405020304" pitchFamily="18" charset="0"/>
                <a:ea typeface="ＭＳ Ｐゴシック" charset="0"/>
                <a:cs typeface="+mj-cs"/>
              </a:rPr>
              <a:t>a Method Known Only to Strings</a:t>
            </a:r>
            <a:endParaRPr lang="en-US" b="0" kern="1200" dirty="0">
              <a:latin typeface="Times New Roman" panose="02020603050405020304" pitchFamily="18" charset="0"/>
              <a:ea typeface="ＭＳ Ｐゴシック" charset="0"/>
              <a:cs typeface="+mj-cs"/>
            </a:endParaRPr>
          </a:p>
        </p:txBody>
      </p:sp>
      <p:pic>
        <p:nvPicPr>
          <p:cNvPr id="9" name="Picture 8" descr="Computer code. Line 1. Right angle bracket, right angle bracket, right angle bracket. test equals double quote this is a test period double quote. Line 2. Right angle bracket, right angle bracket, right angle bracket. print test period capitalize left parenthesis right parenthesis. The corresponding output reads this is a test. Line 3. Right angle bracket, right angle bracket, right angle bracket print capitalize left parenthesis test right parenthesis. The corresponding output reads A local or global name could not be found. Name Error colon capitalize. Line 4. right angle bracket, right angle bracket, right angle bracket print single quote this is another test single quote period capitalize left parenthesis right parenthesis. The corresponding output reads this is another test. Line 5. right angle bracket, right angle bracket, right angle bracket print 12 period capitalize left parenthesis right parenthesis. The corresponding output reads a syntax error is contained in the code dash dash I can’t read it as Python."/>
          <p:cNvPicPr>
            <a:picLocks noChangeAspect="1"/>
          </p:cNvPicPr>
          <p:nvPr/>
        </p:nvPicPr>
        <p:blipFill rotWithShape="1">
          <a:blip r:embed="rId2"/>
          <a:srcRect l="1222" t="2172" r="18369" b="2145"/>
          <a:stretch/>
        </p:blipFill>
        <p:spPr>
          <a:xfrm>
            <a:off x="502170" y="1708943"/>
            <a:ext cx="6662057" cy="4491693"/>
          </a:xfrm>
          <a:prstGeom prst="rect">
            <a:avLst/>
          </a:prstGeom>
        </p:spPr>
      </p:pic>
    </p:spTree>
    <p:extLst>
      <p:ext uri="{BB962C8B-B14F-4D97-AF65-F5344CB8AC3E}">
        <p14:creationId xmlns:p14="http://schemas.microsoft.com/office/powerpoint/2010/main" val="3349888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Useful string methods</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97240" cy="4617720"/>
          </a:xfrm>
        </p:spPr>
        <p:txBody>
          <a:bodyPr wrap="square" lIns="91425" tIns="91425" rIns="91425" bIns="91425">
            <a:noAutofit/>
          </a:bodyPr>
          <a:lstStyle/>
          <a:p>
            <a:pPr eaLnBrk="1" hangingPunct="1"/>
            <a:r>
              <a:rPr lang="en-US" altLang="en-US" sz="2400" b="1" dirty="0">
                <a:latin typeface="+mn-lt"/>
                <a:ea typeface="ＭＳ Ｐゴシック" charset="-128"/>
              </a:rPr>
              <a:t>startswith(prefix)</a:t>
            </a:r>
            <a:r>
              <a:rPr lang="en-US" altLang="en-US" sz="2400" dirty="0">
                <a:latin typeface="+mn-lt"/>
                <a:ea typeface="ＭＳ Ｐゴシック" charset="-128"/>
              </a:rPr>
              <a:t> returns true if the string starts with the given suffix</a:t>
            </a:r>
            <a:endParaRPr lang="en-US" altLang="en-US" sz="2400" b="1" dirty="0">
              <a:latin typeface="+mn-lt"/>
              <a:ea typeface="ＭＳ Ｐゴシック" charset="-128"/>
            </a:endParaRPr>
          </a:p>
          <a:p>
            <a:pPr eaLnBrk="1" hangingPunct="1"/>
            <a:r>
              <a:rPr lang="en-US" altLang="en-US" sz="2400" b="1" dirty="0">
                <a:latin typeface="+mn-lt"/>
                <a:ea typeface="ＭＳ Ｐゴシック" charset="-128"/>
              </a:rPr>
              <a:t>endswith(suffix)</a:t>
            </a:r>
            <a:r>
              <a:rPr lang="en-US" altLang="en-US" sz="2400" dirty="0">
                <a:latin typeface="+mn-lt"/>
                <a:ea typeface="ＭＳ Ｐゴシック" charset="-128"/>
              </a:rPr>
              <a:t> returns true if the string ends with the given suffix</a:t>
            </a:r>
          </a:p>
          <a:p>
            <a:pPr eaLnBrk="1" hangingPunct="1"/>
            <a:r>
              <a:rPr lang="en-US" altLang="en-US" sz="2400" b="1" dirty="0">
                <a:latin typeface="+mn-lt"/>
                <a:ea typeface="ＭＳ Ｐゴシック" charset="-128"/>
              </a:rPr>
              <a:t>find(findstring)</a:t>
            </a:r>
            <a:r>
              <a:rPr lang="en-US" altLang="en-US" sz="2400" dirty="0">
                <a:latin typeface="+mn-lt"/>
                <a:ea typeface="ＭＳ Ｐゴシック" charset="-128"/>
              </a:rPr>
              <a:t> and </a:t>
            </a:r>
            <a:r>
              <a:rPr lang="en-US" altLang="en-US" sz="2400" b="1" dirty="0">
                <a:latin typeface="+mn-lt"/>
                <a:ea typeface="ＭＳ Ｐゴシック" charset="-128"/>
              </a:rPr>
              <a:t>find(findstring,start)</a:t>
            </a:r>
            <a:r>
              <a:rPr lang="en-US" altLang="en-US" sz="2400" dirty="0">
                <a:latin typeface="+mn-lt"/>
                <a:ea typeface="ＭＳ Ｐゴシック" charset="-128"/>
              </a:rPr>
              <a:t> and </a:t>
            </a:r>
            <a:r>
              <a:rPr lang="en-US" altLang="en-US" sz="2400" b="1" dirty="0">
                <a:latin typeface="+mn-lt"/>
                <a:ea typeface="ＭＳ Ｐゴシック" charset="-128"/>
              </a:rPr>
              <a:t>find(findstring,start,end)</a:t>
            </a:r>
            <a:r>
              <a:rPr lang="en-US" altLang="en-US" sz="2400" dirty="0">
                <a:latin typeface="+mn-lt"/>
                <a:ea typeface="ＭＳ Ｐゴシック" charset="-128"/>
              </a:rPr>
              <a:t> finds the findstring in the object string and returns the index number where the string starts</a:t>
            </a:r>
            <a:r>
              <a:rPr lang="en-US" altLang="en-US" sz="2400" dirty="0" smtClean="0">
                <a:latin typeface="+mn-lt"/>
                <a:ea typeface="ＭＳ Ｐゴシック" charset="-128"/>
              </a:rPr>
              <a:t>. You </a:t>
            </a:r>
            <a:r>
              <a:rPr lang="en-US" altLang="en-US" sz="2400" dirty="0">
                <a:latin typeface="+mn-lt"/>
                <a:ea typeface="ＭＳ Ｐゴシック" charset="-128"/>
              </a:rPr>
              <a:t>can tell it what index number to start from, and even where to stop looking</a:t>
            </a:r>
            <a:r>
              <a:rPr lang="en-US" altLang="en-US" sz="2400" dirty="0" smtClean="0">
                <a:latin typeface="+mn-lt"/>
                <a:ea typeface="ＭＳ Ｐゴシック" charset="-128"/>
              </a:rPr>
              <a:t>. </a:t>
            </a:r>
            <a:r>
              <a:rPr lang="en-US" altLang="en-US" sz="2400" b="1" dirty="0" smtClean="0">
                <a:latin typeface="+mn-lt"/>
                <a:ea typeface="ＭＳ Ｐゴシック" charset="-128"/>
              </a:rPr>
              <a:t>It </a:t>
            </a:r>
            <a:r>
              <a:rPr lang="en-US" altLang="en-US" sz="2400" b="1" dirty="0">
                <a:latin typeface="+mn-lt"/>
                <a:ea typeface="ＭＳ Ｐゴシック" charset="-128"/>
              </a:rPr>
              <a:t>returns -1 if it </a:t>
            </a:r>
            <a:r>
              <a:rPr lang="en-US" altLang="en-US" sz="2400" b="1" dirty="0" smtClean="0">
                <a:latin typeface="+mn-lt"/>
                <a:ea typeface="ＭＳ Ｐゴシック" charset="-128"/>
              </a:rPr>
              <a:t>fails.</a:t>
            </a:r>
          </a:p>
          <a:p>
            <a:pPr eaLnBrk="1" hangingPunct="1"/>
            <a:r>
              <a:rPr lang="en-US" altLang="en-US" sz="2400" dirty="0" smtClean="0">
                <a:latin typeface="+mn-lt"/>
                <a:ea typeface="ＭＳ Ｐゴシック" charset="-128"/>
              </a:rPr>
              <a:t>There is also </a:t>
            </a:r>
            <a:r>
              <a:rPr lang="en-US" altLang="en-US" sz="2400" b="1" dirty="0" smtClean="0">
                <a:latin typeface="+mn-lt"/>
                <a:ea typeface="ＭＳ Ｐゴシック" charset="-128"/>
              </a:rPr>
              <a:t>rfind(findstring)</a:t>
            </a:r>
            <a:r>
              <a:rPr lang="en-US" altLang="en-US" sz="2400" dirty="0" smtClean="0">
                <a:latin typeface="+mn-lt"/>
                <a:ea typeface="ＭＳ Ｐゴシック" charset="-128"/>
              </a:rPr>
              <a:t> (and variations) that searches from the </a:t>
            </a:r>
            <a:r>
              <a:rPr lang="en-US" altLang="en-US" sz="2400" b="1" dirty="0" smtClean="0">
                <a:latin typeface="+mn-lt"/>
                <a:ea typeface="ＭＳ Ｐゴシック" charset="-128"/>
              </a:rPr>
              <a:t>end</a:t>
            </a:r>
            <a:r>
              <a:rPr lang="en-US" altLang="en-US" sz="2400" dirty="0" smtClean="0">
                <a:latin typeface="+mn-lt"/>
                <a:ea typeface="ＭＳ Ｐゴシック" charset="-128"/>
              </a:rPr>
              <a:t> of the string toward the front.</a:t>
            </a:r>
            <a:endParaRPr lang="en-US" altLang="en-US" sz="2400" b="1" dirty="0">
              <a:latin typeface="+mn-lt"/>
              <a:ea typeface="ＭＳ Ｐゴシック" charset="-128"/>
            </a:endParaRPr>
          </a:p>
        </p:txBody>
      </p:sp>
    </p:spTree>
    <p:extLst>
      <p:ext uri="{BB962C8B-B14F-4D97-AF65-F5344CB8AC3E}">
        <p14:creationId xmlns:p14="http://schemas.microsoft.com/office/powerpoint/2010/main" val="1675451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ea typeface="ＭＳ Ｐゴシック" charset="-128"/>
              </a:rPr>
              <a:t>Consider This Function </a:t>
            </a:r>
            <a:r>
              <a:rPr lang="en-US" altLang="en-US" sz="2000" b="0" dirty="0" smtClean="0">
                <a:ea typeface="ＭＳ Ｐゴシック" charset="-128"/>
              </a:rPr>
              <a:t>(1 of 2)</a:t>
            </a:r>
            <a:endParaRPr lang="en-US" sz="2000" b="0" dirty="0"/>
          </a:p>
        </p:txBody>
      </p:sp>
      <p:pic>
        <p:nvPicPr>
          <p:cNvPr id="5" name="Picture 4" descr="Computer code. The code has 8 lines. The lines read as follows. Line 1. d e f first half smaller left parenthesis something right parenthesis colon. Line 2. new string equals double quote double quote. Line 3. for c in something colon. Line 4. if c left angle bracket double quote m double quote colon. Line 5, indented once. new string equals new string plus c period lower left parenthesis right parenthesis. Line 6. if c right angle bracket equals double quote m double quote colon. Line 7, indented once. new string equals new string plus c period upper left parenthesis right parenthesis. Line 8. print new string."/>
          <p:cNvPicPr>
            <a:picLocks noChangeAspect="1"/>
          </p:cNvPicPr>
          <p:nvPr/>
        </p:nvPicPr>
        <p:blipFill rotWithShape="1">
          <a:blip r:embed="rId3"/>
          <a:srcRect l="2072" t="2615" r="36949" b="34088"/>
          <a:stretch/>
        </p:blipFill>
        <p:spPr>
          <a:xfrm>
            <a:off x="542925" y="1640747"/>
            <a:ext cx="4978126" cy="2905242"/>
          </a:xfrm>
          <a:prstGeom prst="rect">
            <a:avLst/>
          </a:prstGeom>
        </p:spPr>
      </p:pic>
      <p:sp>
        <p:nvSpPr>
          <p:cNvPr id="4" name="Text Placeholder 3"/>
          <p:cNvSpPr>
            <a:spLocks noGrp="1"/>
          </p:cNvSpPr>
          <p:nvPr>
            <p:ph type="body" idx="1"/>
          </p:nvPr>
        </p:nvSpPr>
        <p:spPr>
          <a:xfrm>
            <a:off x="457200" y="4796854"/>
            <a:ext cx="8229600" cy="549822"/>
          </a:xfrm>
        </p:spPr>
        <p:txBody>
          <a:bodyPr anchor="ctr"/>
          <a:lstStyle/>
          <a:p>
            <a:pPr marL="0" indent="0" eaLnBrk="1" hangingPunct="1">
              <a:buFont typeface="Wingdings 2" panose="05020102010507070707" pitchFamily="18" charset="2"/>
              <a:buNone/>
            </a:pPr>
            <a:r>
              <a:rPr lang="en-US" altLang="en-US" sz="2400" dirty="0" smtClean="0">
                <a:latin typeface="+mn-lt"/>
                <a:ea typeface="ＭＳ Ｐゴシック" charset="-128"/>
              </a:rPr>
              <a:t>If </a:t>
            </a:r>
            <a:r>
              <a:rPr lang="en-US" altLang="en-US" sz="2400" dirty="0">
                <a:latin typeface="+mn-lt"/>
                <a:ea typeface="ＭＳ Ｐゴシック" charset="-128"/>
              </a:rPr>
              <a:t>I call it like this: </a:t>
            </a:r>
            <a:r>
              <a:rPr lang="en-US" altLang="en-US" sz="2400" dirty="0" smtClean="0">
                <a:latin typeface="+mn-lt"/>
                <a:ea typeface="ＭＳ Ｐゴシック" charset="-128"/>
              </a:rPr>
              <a:t>firsthalfsmaller</a:t>
            </a:r>
            <a:r>
              <a:rPr lang="en-US" altLang="en-US" sz="2400" dirty="0">
                <a:latin typeface="+mn-lt"/>
                <a:ea typeface="ＭＳ Ｐゴシック" charset="-128"/>
              </a:rPr>
              <a:t>(“this is a test</a:t>
            </a:r>
            <a:r>
              <a:rPr lang="en-US" altLang="en-US" sz="2400" dirty="0" smtClean="0">
                <a:latin typeface="+mn-lt"/>
                <a:ea typeface="ＭＳ Ｐゴシック" charset="-128"/>
              </a:rPr>
              <a:t>”)</a:t>
            </a:r>
            <a:endParaRPr lang="en-US" altLang="en-US" sz="2400" dirty="0">
              <a:latin typeface="+mn-lt"/>
              <a:ea typeface="ＭＳ Ｐゴシック" charset="-128"/>
            </a:endParaRPr>
          </a:p>
        </p:txBody>
      </p:sp>
    </p:spTree>
    <p:extLst>
      <p:ext uri="{BB962C8B-B14F-4D97-AF65-F5344CB8AC3E}">
        <p14:creationId xmlns:p14="http://schemas.microsoft.com/office/powerpoint/2010/main" val="1761649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50" y="217451"/>
            <a:ext cx="8229600" cy="1097279"/>
          </a:xfrm>
        </p:spPr>
        <p:txBody>
          <a:bodyPr/>
          <a:lstStyle/>
          <a:p>
            <a:r>
              <a:rPr lang="en-US" altLang="en-US" dirty="0" smtClean="0">
                <a:ea typeface="ＭＳ Ｐゴシック" charset="-128"/>
              </a:rPr>
              <a:t>Consider This Function </a:t>
            </a:r>
            <a:r>
              <a:rPr lang="en-US" altLang="en-US" sz="2000" b="0" dirty="0" smtClean="0">
                <a:ea typeface="ＭＳ Ｐゴシック" charset="-128"/>
              </a:rPr>
              <a:t>(2 of 2</a:t>
            </a:r>
            <a:r>
              <a:rPr lang="en-US" altLang="en-US" sz="2000" b="0" dirty="0">
                <a:ea typeface="ＭＳ Ｐゴシック" charset="-128"/>
              </a:rPr>
              <a:t>)</a:t>
            </a:r>
            <a:endParaRPr lang="en-US" dirty="0"/>
          </a:p>
        </p:txBody>
      </p:sp>
      <p:sp>
        <p:nvSpPr>
          <p:cNvPr id="18" name="Text Placeholder 17"/>
          <p:cNvSpPr>
            <a:spLocks noGrp="1"/>
          </p:cNvSpPr>
          <p:nvPr>
            <p:ph type="body" idx="1"/>
          </p:nvPr>
        </p:nvSpPr>
        <p:spPr>
          <a:xfrm>
            <a:off x="455950" y="1589726"/>
            <a:ext cx="8154650" cy="533400"/>
          </a:xfrm>
        </p:spPr>
        <p:txBody>
          <a:bodyPr/>
          <a:lstStyle/>
          <a:p>
            <a:pPr marL="0" indent="0">
              <a:buNone/>
            </a:pPr>
            <a:r>
              <a:rPr lang="en-US" altLang="en-US" sz="2400" dirty="0">
                <a:latin typeface="+mn-lt"/>
                <a:ea typeface="ＭＳ Ｐゴシック" charset="-128"/>
              </a:rPr>
              <a:t>Which one of these is the output</a:t>
            </a:r>
            <a:r>
              <a:rPr lang="en-US" altLang="en-US" sz="2400" dirty="0" smtClean="0">
                <a:latin typeface="+mn-lt"/>
                <a:ea typeface="ＭＳ Ｐゴシック" charset="-128"/>
              </a:rPr>
              <a:t>?</a:t>
            </a:r>
            <a:endParaRPr lang="en-US" sz="2400" dirty="0">
              <a:latin typeface="+mn-lt"/>
            </a:endParaRPr>
          </a:p>
        </p:txBody>
      </p:sp>
      <p:sp>
        <p:nvSpPr>
          <p:cNvPr id="2" name="Content Placeholder 1"/>
          <p:cNvSpPr>
            <a:spLocks noGrp="1"/>
          </p:cNvSpPr>
          <p:nvPr>
            <p:ph sz="quarter" idx="16"/>
          </p:nvPr>
        </p:nvSpPr>
        <p:spPr>
          <a:xfrm>
            <a:off x="406157" y="2360273"/>
            <a:ext cx="2955273" cy="506752"/>
          </a:xfrm>
        </p:spPr>
        <p:txBody>
          <a:bodyPr/>
          <a:lstStyle/>
          <a:p>
            <a:pPr marL="0" indent="0">
              <a:buNone/>
            </a:pPr>
            <a:r>
              <a:rPr lang="en-US" altLang="en-US" sz="2400" b="1" dirty="0" smtClean="0">
                <a:solidFill>
                  <a:schemeClr val="tx2"/>
                </a:solidFill>
                <a:latin typeface="+mn-lt"/>
                <a:ea typeface="ＭＳ Ｐゴシック" charset="-128"/>
              </a:rPr>
              <a:t>(</a:t>
            </a:r>
            <a:r>
              <a:rPr lang="en-US" altLang="en-US" sz="2400" b="1" dirty="0">
                <a:solidFill>
                  <a:schemeClr val="tx2"/>
                </a:solidFill>
                <a:latin typeface="+mn-lt"/>
                <a:ea typeface="ＭＳ Ｐゴシック" charset="-128"/>
              </a:rPr>
              <a:t>1) </a:t>
            </a:r>
            <a:r>
              <a:rPr lang="en-US" altLang="en-US" sz="2400" dirty="0">
                <a:latin typeface="+mn-lt"/>
                <a:ea typeface="ＭＳ Ｐゴシック" charset="-128"/>
              </a:rPr>
              <a:t>ThiS iS a </a:t>
            </a:r>
            <a:r>
              <a:rPr lang="en-US" altLang="en-US" sz="2400" dirty="0" smtClean="0">
                <a:latin typeface="+mn-lt"/>
                <a:ea typeface="ＭＳ Ｐゴシック" charset="-128"/>
              </a:rPr>
              <a:t>TeST</a:t>
            </a:r>
            <a:endParaRPr lang="en-US" sz="2400" dirty="0">
              <a:latin typeface="+mn-lt"/>
            </a:endParaRPr>
          </a:p>
        </p:txBody>
      </p:sp>
      <p:pic>
        <p:nvPicPr>
          <p:cNvPr id="5" name="Picture 7" descr="Box numbered 1 is in shade of light gre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4645" y="2309662"/>
            <a:ext cx="445227" cy="68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18"/>
          <p:cNvSpPr>
            <a:spLocks noGrp="1"/>
          </p:cNvSpPr>
          <p:nvPr>
            <p:ph sz="quarter" idx="13"/>
          </p:nvPr>
        </p:nvSpPr>
        <p:spPr>
          <a:xfrm>
            <a:off x="402975" y="3334140"/>
            <a:ext cx="2783639" cy="491973"/>
          </a:xfrm>
        </p:spPr>
        <p:txBody>
          <a:bodyPr/>
          <a:lstStyle/>
          <a:p>
            <a:pPr marL="432" indent="0">
              <a:buNone/>
            </a:pPr>
            <a:r>
              <a:rPr lang="en-US" altLang="en-US" sz="2400" b="1" dirty="0">
                <a:solidFill>
                  <a:schemeClr val="tx2"/>
                </a:solidFill>
                <a:latin typeface="+mn-lt"/>
                <a:ea typeface="ＭＳ Ｐゴシック" charset="-128"/>
              </a:rPr>
              <a:t>(2) </a:t>
            </a:r>
            <a:r>
              <a:rPr lang="en-US" altLang="en-US" sz="2400" dirty="0">
                <a:latin typeface="+mn-lt"/>
                <a:ea typeface="ＭＳ Ｐゴシック" charset="-128"/>
              </a:rPr>
              <a:t>tHIs Is A </a:t>
            </a:r>
            <a:r>
              <a:rPr lang="en-US" altLang="en-US" sz="2400" dirty="0" smtClean="0">
                <a:latin typeface="+mn-lt"/>
                <a:ea typeface="ＭＳ Ｐゴシック" charset="-128"/>
              </a:rPr>
              <a:t>tEst</a:t>
            </a:r>
            <a:endParaRPr lang="en-US" altLang="en-US" sz="2400" dirty="0">
              <a:latin typeface="+mn-lt"/>
              <a:ea typeface="ＭＳ Ｐゴシック" charset="-128"/>
            </a:endParaRPr>
          </a:p>
        </p:txBody>
      </p:sp>
      <p:pic>
        <p:nvPicPr>
          <p:cNvPr id="4" name="Picture 6" descr="Box numbered 2 is in shade of pin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5923" y="3181755"/>
            <a:ext cx="442671" cy="80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Content Placeholder 19"/>
          <p:cNvSpPr>
            <a:spLocks noGrp="1"/>
          </p:cNvSpPr>
          <p:nvPr>
            <p:ph sz="quarter" idx="14"/>
          </p:nvPr>
        </p:nvSpPr>
        <p:spPr>
          <a:xfrm>
            <a:off x="404710" y="4352677"/>
            <a:ext cx="2785327" cy="503538"/>
          </a:xfrm>
        </p:spPr>
        <p:txBody>
          <a:bodyPr/>
          <a:lstStyle/>
          <a:p>
            <a:pPr marL="432" indent="0">
              <a:buNone/>
            </a:pPr>
            <a:r>
              <a:rPr lang="en-US" altLang="en-US" sz="2400" b="1" dirty="0">
                <a:solidFill>
                  <a:schemeClr val="tx2"/>
                </a:solidFill>
                <a:latin typeface="+mn-lt"/>
                <a:ea typeface="ＭＳ Ｐゴシック" charset="-128"/>
              </a:rPr>
              <a:t>(3) </a:t>
            </a:r>
            <a:r>
              <a:rPr lang="en-US" altLang="en-US" sz="2400" dirty="0">
                <a:latin typeface="+mn-lt"/>
                <a:ea typeface="ＭＳ Ｐゴシック" charset="-128"/>
              </a:rPr>
              <a:t>this is A </a:t>
            </a:r>
            <a:r>
              <a:rPr lang="en-US" altLang="en-US" sz="2400" dirty="0" smtClean="0">
                <a:latin typeface="+mn-lt"/>
                <a:ea typeface="ＭＳ Ｐゴシック" charset="-128"/>
              </a:rPr>
              <a:t>TEST</a:t>
            </a:r>
            <a:endParaRPr lang="en-US" altLang="en-US" sz="2400" dirty="0">
              <a:latin typeface="+mn-lt"/>
              <a:ea typeface="ＭＳ Ｐゴシック" charset="-128"/>
            </a:endParaRPr>
          </a:p>
        </p:txBody>
      </p:sp>
      <p:pic>
        <p:nvPicPr>
          <p:cNvPr id="6" name="Picture 8" descr="Box numbered 3 is in shade of orang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4282" y="4202031"/>
            <a:ext cx="429652" cy="83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0"/>
          <p:cNvSpPr>
            <a:spLocks noGrp="1"/>
          </p:cNvSpPr>
          <p:nvPr>
            <p:ph sz="quarter" idx="15"/>
          </p:nvPr>
        </p:nvSpPr>
        <p:spPr>
          <a:xfrm>
            <a:off x="404682" y="5359044"/>
            <a:ext cx="2781932" cy="474471"/>
          </a:xfrm>
        </p:spPr>
        <p:txBody>
          <a:bodyPr/>
          <a:lstStyle/>
          <a:p>
            <a:pPr marL="0" indent="0">
              <a:buNone/>
            </a:pPr>
            <a:r>
              <a:rPr lang="en-US" altLang="en-US" sz="2400" b="1" dirty="0">
                <a:solidFill>
                  <a:schemeClr val="tx2"/>
                </a:solidFill>
                <a:latin typeface="+mn-lt"/>
                <a:ea typeface="ＭＳ Ｐゴシック" charset="-128"/>
              </a:rPr>
              <a:t>(4) </a:t>
            </a:r>
            <a:r>
              <a:rPr lang="en-US" altLang="en-US" sz="2400" dirty="0">
                <a:latin typeface="+mn-lt"/>
                <a:ea typeface="ＭＳ Ｐゴシック" charset="-128"/>
              </a:rPr>
              <a:t>THIS IS a </a:t>
            </a:r>
            <a:r>
              <a:rPr lang="en-US" altLang="en-US" sz="2400" dirty="0" smtClean="0">
                <a:latin typeface="+mn-lt"/>
                <a:ea typeface="ＭＳ Ｐゴシック" charset="-128"/>
              </a:rPr>
              <a:t>test</a:t>
            </a:r>
            <a:endParaRPr lang="en-US" altLang="en-US" sz="2400" dirty="0">
              <a:latin typeface="+mn-lt"/>
              <a:ea typeface="ＭＳ Ｐゴシック" charset="-128"/>
            </a:endParaRPr>
          </a:p>
        </p:txBody>
      </p:sp>
      <p:pic>
        <p:nvPicPr>
          <p:cNvPr id="7" name="Picture 9" descr="Box numbered 4 is in shade of dark gre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91528" y="5264750"/>
            <a:ext cx="431460" cy="79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2582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Demonstrating Startswith</a:t>
            </a:r>
          </a:p>
        </p:txBody>
      </p:sp>
      <p:pic>
        <p:nvPicPr>
          <p:cNvPr id="3" name="Picture 2" descr="Computer code. The code has 3 lines. Line 1. right angle bracket right angle bracket right angle bracket equals double quote Mr. Mark Guzdial requests the pleasure of your company period period period double quote. Line 2. Right angle bracket right angle bracket right angle bracket print letter period starts with left parenthesis double quote Mr. double quote right parenthesis. The corresponding output reads, 1. Line 3. right angle bracket right angle bracket right angle bracket print letter period starts with left parenthesis double quote Mrs period double quote right parenthesis. The corresponding output reads, 0."/>
          <p:cNvPicPr>
            <a:picLocks noChangeAspect="1"/>
          </p:cNvPicPr>
          <p:nvPr/>
        </p:nvPicPr>
        <p:blipFill rotWithShape="1">
          <a:blip r:embed="rId3"/>
          <a:srcRect r="2561" b="7022"/>
          <a:stretch/>
        </p:blipFill>
        <p:spPr>
          <a:xfrm>
            <a:off x="584616" y="1951677"/>
            <a:ext cx="6573352" cy="2336076"/>
          </a:xfrm>
          <a:prstGeom prst="rect">
            <a:avLst/>
          </a:prstGeom>
        </p:spPr>
      </p:pic>
      <p:sp>
        <p:nvSpPr>
          <p:cNvPr id="26" name="Text Placeholder 25"/>
          <p:cNvSpPr>
            <a:spLocks noGrp="1"/>
          </p:cNvSpPr>
          <p:nvPr>
            <p:ph type="body" idx="1"/>
          </p:nvPr>
        </p:nvSpPr>
        <p:spPr>
          <a:xfrm>
            <a:off x="584616" y="4582009"/>
            <a:ext cx="8057214" cy="859421"/>
          </a:xfrm>
        </p:spPr>
        <p:txBody>
          <a:bodyPr anchor="ctr"/>
          <a:lstStyle/>
          <a:p>
            <a:pPr marL="0" indent="0">
              <a:spcBef>
                <a:spcPct val="50000"/>
              </a:spcBef>
              <a:buNone/>
              <a:defRPr/>
            </a:pPr>
            <a:r>
              <a:rPr lang="en-US" altLang="en-US" sz="2200" dirty="0">
                <a:latin typeface="+mn-lt"/>
              </a:rPr>
              <a:t>Remember that Python sees </a:t>
            </a:r>
            <a:r>
              <a:rPr lang="en-US" altLang="ja-JP" sz="2200" dirty="0" smtClean="0">
                <a:latin typeface="+mn-lt"/>
              </a:rPr>
              <a:t>“0” </a:t>
            </a:r>
            <a:r>
              <a:rPr lang="en-US" altLang="ja-JP" sz="2200" dirty="0">
                <a:latin typeface="+mn-lt"/>
              </a:rPr>
              <a:t>as </a:t>
            </a:r>
            <a:r>
              <a:rPr lang="en-US" altLang="ja-JP" sz="2200" b="1" dirty="0">
                <a:latin typeface="+mn-lt"/>
              </a:rPr>
              <a:t>false </a:t>
            </a:r>
            <a:r>
              <a:rPr lang="en-US" altLang="ja-JP" sz="2200" dirty="0">
                <a:latin typeface="+mn-lt"/>
              </a:rPr>
              <a:t>and anything else (including </a:t>
            </a:r>
            <a:r>
              <a:rPr lang="en-US" altLang="ja-JP" sz="2200" dirty="0" smtClean="0">
                <a:latin typeface="+mn-lt"/>
              </a:rPr>
              <a:t>“1”) </a:t>
            </a:r>
            <a:r>
              <a:rPr lang="en-US" altLang="ja-JP" sz="2200" dirty="0">
                <a:latin typeface="+mn-lt"/>
              </a:rPr>
              <a:t>as </a:t>
            </a:r>
            <a:r>
              <a:rPr lang="en-US" altLang="ja-JP" sz="2200" b="1" dirty="0">
                <a:latin typeface="+mn-lt"/>
              </a:rPr>
              <a:t>true</a:t>
            </a:r>
            <a:endParaRPr lang="en-US" altLang="en-US" sz="2200" b="1" dirty="0">
              <a:latin typeface="+mn-lt"/>
            </a:endParaRPr>
          </a:p>
        </p:txBody>
      </p:sp>
    </p:spTree>
    <p:extLst>
      <p:ext uri="{BB962C8B-B14F-4D97-AF65-F5344CB8AC3E}">
        <p14:creationId xmlns:p14="http://schemas.microsoft.com/office/powerpoint/2010/main" val="338676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Demonstrating Endswith</a:t>
            </a:r>
          </a:p>
        </p:txBody>
      </p:sp>
      <p:pic>
        <p:nvPicPr>
          <p:cNvPr id="5" name="Picture 4" descr="Computer code. The code has 2 lines. Line 1. right angle bracket right angle bracket right angle bracket filename equals double quote Barbara period j p g double quote. Line 2. right angle bracket right angle bracket right angle bracket if file name ends with left parenthesis double quote period j p g double quote right parenthesis colon. The corresponding output reads Incomplete print double quote It’s a picture double quote, Incomplete line of code, It’s a picture."/>
          <p:cNvPicPr>
            <a:picLocks noChangeAspect="1"/>
          </p:cNvPicPr>
          <p:nvPr/>
        </p:nvPicPr>
        <p:blipFill rotWithShape="1">
          <a:blip r:embed="rId2"/>
          <a:srcRect l="2139" t="2636" r="45488" b="53643"/>
          <a:stretch/>
        </p:blipFill>
        <p:spPr>
          <a:xfrm>
            <a:off x="457200" y="1859942"/>
            <a:ext cx="4340403" cy="2128465"/>
          </a:xfrm>
          <a:prstGeom prst="rect">
            <a:avLst/>
          </a:prstGeom>
        </p:spPr>
      </p:pic>
    </p:spTree>
    <p:extLst>
      <p:ext uri="{BB962C8B-B14F-4D97-AF65-F5344CB8AC3E}">
        <p14:creationId xmlns:p14="http://schemas.microsoft.com/office/powerpoint/2010/main" val="4273223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Demonstrating </a:t>
            </a:r>
            <a:r>
              <a:rPr lang="en-US" altLang="en-US" kern="1200" dirty="0" smtClean="0">
                <a:latin typeface="Times New Roman" panose="02020603050405020304" pitchFamily="18" charset="0"/>
                <a:ea typeface="ＭＳ Ｐゴシック" charset="-128"/>
              </a:rPr>
              <a:t>Find</a:t>
            </a:r>
            <a:endParaRPr lang="en-US" altLang="en-US" sz="2000" b="0" kern="1200" dirty="0">
              <a:latin typeface="Times New Roman" panose="02020603050405020304" pitchFamily="18" charset="0"/>
              <a:ea typeface="ＭＳ Ｐゴシック" charset="-128"/>
            </a:endParaRPr>
          </a:p>
        </p:txBody>
      </p:sp>
      <p:pic>
        <p:nvPicPr>
          <p:cNvPr id="10" name="Picture 9" descr="Computer code and output. The code has 6 lines. The lines read as follows. Line 1. right angle bracket right angle bracket right angle bracket print letter. The corresponding output is, M r period Mark Guzdial requests the pleasure of your company incomplete line of code. Line 2. right angle bracket right angle bracket right angle bracket print letter period find left parenthesis double quote Mark double quote right parenthesis. The corresponding output is 4. Line 3. right angle bracket right angle bracket right angle bracket print letter period find left parenthesis double quote Guzdial double quote right parenthesis. The output for this line of code is, 9. Line 4. right angle bracket right angle bracket right angle bracket print l e n left parenthesis double quote Guzdial double quote right parenthesis. The corresponding output is, 7. Line 5. right angle bracket right angle bracket right angle bracket print letter left bracket 4 colon 9 plus 7 right bracket. The corresponding output is, Mark Guzdial. Line 6. right angle bracket right angle bracket right angle bracket print letter period find left parenthesis double quote Fred double quote right parenthesis. The corresponding output is negative 1."/>
          <p:cNvPicPr>
            <a:picLocks noChangeAspect="1"/>
          </p:cNvPicPr>
          <p:nvPr/>
        </p:nvPicPr>
        <p:blipFill rotWithShape="1">
          <a:blip r:embed="rId2"/>
          <a:srcRect l="1818" t="2686" r="22620" b="7391"/>
          <a:stretch/>
        </p:blipFill>
        <p:spPr>
          <a:xfrm>
            <a:off x="536417" y="1674477"/>
            <a:ext cx="6461441" cy="4255807"/>
          </a:xfrm>
          <a:prstGeom prst="rect">
            <a:avLst/>
          </a:prstGeom>
        </p:spPr>
      </p:pic>
    </p:spTree>
    <p:extLst>
      <p:ext uri="{BB962C8B-B14F-4D97-AF65-F5344CB8AC3E}">
        <p14:creationId xmlns:p14="http://schemas.microsoft.com/office/powerpoint/2010/main" val="2385085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smtClean="0">
                <a:solidFill>
                  <a:srgbClr val="007FA3"/>
                </a:solidFill>
                <a:latin typeface="Times New Roman" panose="02020603050405020304" pitchFamily="18" charset="0"/>
                <a:ea typeface="+mj-ea"/>
                <a:cs typeface="+mj-cs"/>
              </a:rPr>
              <a:t>Learning Objectives </a:t>
            </a:r>
            <a:r>
              <a:rPr lang="en-US" sz="2000" b="0" kern="1200" dirty="0" smtClean="0">
                <a:solidFill>
                  <a:srgbClr val="007FA3"/>
                </a:solidFill>
                <a:latin typeface="Times New Roman" panose="02020603050405020304" pitchFamily="18" charset="0"/>
                <a:ea typeface="+mj-ea"/>
                <a:cs typeface="+mj-cs"/>
              </a:rPr>
              <a:t>(1 of 2)</a:t>
            </a:r>
            <a:endParaRPr lang="en-US" sz="2000" b="0" kern="1200" dirty="0">
              <a:solidFill>
                <a:srgbClr val="007FA3"/>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077200" cy="4525963"/>
          </a:xfrm>
        </p:spPr>
        <p:txBody>
          <a:bodyPr/>
          <a:lstStyle/>
          <a:p>
            <a:pPr marL="0" indent="0">
              <a:buNone/>
            </a:pPr>
            <a:r>
              <a:rPr lang="en-US" sz="2400" b="1" dirty="0" smtClean="0">
                <a:solidFill>
                  <a:schemeClr val="tx2"/>
                </a:solidFill>
                <a:latin typeface="+mn-lt"/>
              </a:rPr>
              <a:t>11.1</a:t>
            </a:r>
            <a:r>
              <a:rPr lang="en-US" sz="2400" dirty="0" smtClean="0">
                <a:latin typeface="+mn-lt"/>
              </a:rPr>
              <a:t> To </a:t>
            </a:r>
            <a:r>
              <a:rPr lang="en-US" sz="2400" dirty="0">
                <a:latin typeface="+mn-lt"/>
              </a:rPr>
              <a:t>generate text in a form-letter style.</a:t>
            </a:r>
          </a:p>
          <a:p>
            <a:pPr marL="0" indent="0">
              <a:buNone/>
            </a:pPr>
            <a:r>
              <a:rPr lang="en-US" sz="2400" b="1" dirty="0" smtClean="0">
                <a:solidFill>
                  <a:schemeClr val="tx2"/>
                </a:solidFill>
                <a:latin typeface="+mn-lt"/>
              </a:rPr>
              <a:t>11.2</a:t>
            </a:r>
            <a:r>
              <a:rPr lang="en-US" sz="2400" dirty="0" smtClean="0">
                <a:latin typeface="+mn-lt"/>
              </a:rPr>
              <a:t> To </a:t>
            </a:r>
            <a:r>
              <a:rPr lang="en-US" sz="2400" dirty="0">
                <a:latin typeface="+mn-lt"/>
              </a:rPr>
              <a:t>manipulate structured text, such as phone and address listings.</a:t>
            </a:r>
          </a:p>
          <a:p>
            <a:pPr marL="0" indent="0">
              <a:buNone/>
            </a:pPr>
            <a:r>
              <a:rPr lang="en-US" sz="2400" b="1" dirty="0" smtClean="0">
                <a:solidFill>
                  <a:schemeClr val="tx2"/>
                </a:solidFill>
                <a:latin typeface="+mn-lt"/>
              </a:rPr>
              <a:t>11.3</a:t>
            </a:r>
            <a:r>
              <a:rPr lang="en-US" sz="2400" dirty="0" smtClean="0">
                <a:latin typeface="+mn-lt"/>
              </a:rPr>
              <a:t> To </a:t>
            </a:r>
            <a:r>
              <a:rPr lang="en-US" sz="2400" dirty="0">
                <a:latin typeface="+mn-lt"/>
              </a:rPr>
              <a:t>generate random structured text.</a:t>
            </a:r>
          </a:p>
          <a:p>
            <a:pPr marL="0" indent="0">
              <a:buNone/>
            </a:pPr>
            <a:r>
              <a:rPr lang="en-US" sz="2400" b="1" dirty="0" smtClean="0">
                <a:solidFill>
                  <a:schemeClr val="tx2"/>
                </a:solidFill>
                <a:latin typeface="+mn-lt"/>
              </a:rPr>
              <a:t>11.4</a:t>
            </a:r>
            <a:r>
              <a:rPr lang="en-US" sz="2400" dirty="0" smtClean="0">
                <a:latin typeface="+mn-lt"/>
              </a:rPr>
              <a:t> To </a:t>
            </a:r>
            <a:r>
              <a:rPr lang="en-US" sz="2400" dirty="0">
                <a:latin typeface="+mn-lt"/>
              </a:rPr>
              <a:t>access object components using dot notation</a:t>
            </a:r>
            <a:r>
              <a:rPr lang="en-US" sz="2400" dirty="0" smtClean="0">
                <a:latin typeface="+mn-lt"/>
              </a:rPr>
              <a:t>.</a:t>
            </a:r>
          </a:p>
          <a:p>
            <a:pPr marL="0" indent="0">
              <a:buNone/>
            </a:pPr>
            <a:r>
              <a:rPr lang="en-US" sz="2400" b="1" dirty="0" smtClean="0">
                <a:solidFill>
                  <a:schemeClr val="tx2"/>
                </a:solidFill>
                <a:latin typeface="+mn-lt"/>
              </a:rPr>
              <a:t>11.5</a:t>
            </a:r>
            <a:r>
              <a:rPr lang="en-US" sz="2400" dirty="0" smtClean="0">
                <a:latin typeface="+mn-lt"/>
              </a:rPr>
              <a:t> To manipulate srtings.</a:t>
            </a:r>
            <a:endParaRPr lang="en-US" sz="2400" dirty="0">
              <a:latin typeface="+mn-lt"/>
            </a:endParaRPr>
          </a:p>
          <a:p>
            <a:pPr marL="0" indent="0">
              <a:buNone/>
            </a:pPr>
            <a:r>
              <a:rPr lang="en-US" sz="2400" b="1" dirty="0" smtClean="0">
                <a:solidFill>
                  <a:schemeClr val="tx2"/>
                </a:solidFill>
                <a:latin typeface="+mn-lt"/>
              </a:rPr>
              <a:t>11.6</a:t>
            </a:r>
            <a:r>
              <a:rPr lang="en-US" sz="2400" dirty="0" smtClean="0">
                <a:latin typeface="+mn-lt"/>
              </a:rPr>
              <a:t> To </a:t>
            </a:r>
            <a:r>
              <a:rPr lang="en-US" sz="2400" dirty="0">
                <a:latin typeface="+mn-lt"/>
              </a:rPr>
              <a:t>read and write files</a:t>
            </a:r>
            <a:r>
              <a:rPr lang="en-US" sz="2400" dirty="0" smtClean="0">
                <a:latin typeface="+mn-lt"/>
              </a:rPr>
              <a:t>.</a:t>
            </a:r>
          </a:p>
          <a:p>
            <a:pPr marL="0" indent="0">
              <a:buNone/>
            </a:pPr>
            <a:r>
              <a:rPr lang="en-US" sz="2400" b="1" dirty="0" smtClean="0">
                <a:solidFill>
                  <a:schemeClr val="tx2"/>
                </a:solidFill>
                <a:latin typeface="+mn-lt"/>
              </a:rPr>
              <a:t>11.7</a:t>
            </a:r>
            <a:r>
              <a:rPr lang="en-US" sz="2400" dirty="0" smtClean="0">
                <a:latin typeface="+mn-lt"/>
              </a:rPr>
              <a:t> </a:t>
            </a:r>
            <a:r>
              <a:rPr lang="en-US" sz="2400" dirty="0">
                <a:latin typeface="+mn-lt"/>
              </a:rPr>
              <a:t>To understand file structures like trees</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841481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Interesting String Methods</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b="1" kern="1200" dirty="0">
                <a:solidFill>
                  <a:srgbClr val="000000"/>
                </a:solidFill>
                <a:latin typeface="Arial (Body)"/>
                <a:ea typeface="ＭＳ Ｐゴシック" charset="-128"/>
              </a:rPr>
              <a:t>upper</a:t>
            </a:r>
            <a:r>
              <a:rPr lang="en-US" altLang="en-US" sz="2400" kern="1200" dirty="0">
                <a:solidFill>
                  <a:srgbClr val="000000"/>
                </a:solidFill>
                <a:latin typeface="Arial (Body)"/>
                <a:ea typeface="ＭＳ Ｐゴシック" charset="-128"/>
              </a:rPr>
              <a:t>() translates the string to uppercase</a:t>
            </a:r>
          </a:p>
          <a:p>
            <a:pPr lvl="0" fontAlgn="base">
              <a:spcAft>
                <a:spcPct val="0"/>
              </a:spcAft>
              <a:buSzPts val="2400"/>
              <a:tabLst/>
            </a:pPr>
            <a:r>
              <a:rPr lang="en-US" altLang="en-US" sz="2400" b="1" kern="1200" dirty="0">
                <a:solidFill>
                  <a:srgbClr val="000000"/>
                </a:solidFill>
                <a:latin typeface="Arial (Body)"/>
                <a:ea typeface="ＭＳ Ｐゴシック" charset="-128"/>
              </a:rPr>
              <a:t>lower</a:t>
            </a:r>
            <a:r>
              <a:rPr lang="en-US" altLang="en-US" sz="2400" kern="1200" dirty="0">
                <a:solidFill>
                  <a:srgbClr val="000000"/>
                </a:solidFill>
                <a:latin typeface="Arial (Body)"/>
                <a:ea typeface="ＭＳ Ｐゴシック" charset="-128"/>
              </a:rPr>
              <a:t>() translates the string to lowercase</a:t>
            </a:r>
          </a:p>
          <a:p>
            <a:pPr lvl="0" fontAlgn="base">
              <a:spcAft>
                <a:spcPct val="0"/>
              </a:spcAft>
              <a:buSzPts val="2400"/>
              <a:tabLst/>
            </a:pPr>
            <a:r>
              <a:rPr lang="en-US" altLang="en-US" sz="2400" b="1" kern="1200" dirty="0">
                <a:solidFill>
                  <a:srgbClr val="000000"/>
                </a:solidFill>
                <a:latin typeface="Arial (Body)"/>
                <a:ea typeface="ＭＳ Ｐゴシック" charset="-128"/>
              </a:rPr>
              <a:t>swapcase</a:t>
            </a:r>
            <a:r>
              <a:rPr lang="en-US" altLang="en-US" sz="2400" kern="1200" dirty="0">
                <a:solidFill>
                  <a:srgbClr val="000000"/>
                </a:solidFill>
                <a:latin typeface="Arial (Body)"/>
                <a:ea typeface="ＭＳ Ｐゴシック" charset="-128"/>
              </a:rPr>
              <a:t>() makes all </a:t>
            </a:r>
            <a:r>
              <a:rPr lang="en-US" altLang="en-US" sz="2400" kern="1200" dirty="0" smtClean="0">
                <a:solidFill>
                  <a:srgbClr val="000000"/>
                </a:solidFill>
                <a:latin typeface="Arial (Body)"/>
                <a:ea typeface="ＭＳ Ｐゴシック" charset="-128"/>
              </a:rPr>
              <a:t>upper</a:t>
            </a:r>
            <a:r>
              <a:rPr lang="en-US" altLang="en-US" sz="2400" kern="1200" dirty="0" smtClean="0">
                <a:solidFill>
                  <a:srgbClr val="000000"/>
                </a:solidFill>
                <a:latin typeface="Arial" panose="020B0604020202020204" pitchFamily="34" charset="0"/>
                <a:ea typeface="ＭＳ Ｐゴシック" charset="-128"/>
                <a:cs typeface="Arial" panose="020B0604020202020204" pitchFamily="34" charset="0"/>
              </a:rPr>
              <a:t>→</a:t>
            </a:r>
            <a:r>
              <a:rPr lang="en-US" altLang="en-US" sz="2400" kern="1200" dirty="0" smtClean="0">
                <a:solidFill>
                  <a:srgbClr val="000000"/>
                </a:solidFill>
                <a:latin typeface="Arial (Body)"/>
                <a:ea typeface="ＭＳ Ｐゴシック" charset="-128"/>
              </a:rPr>
              <a:t>lower </a:t>
            </a:r>
            <a:r>
              <a:rPr lang="en-US" altLang="en-US" sz="2400" kern="1200" dirty="0">
                <a:solidFill>
                  <a:srgbClr val="000000"/>
                </a:solidFill>
                <a:latin typeface="Arial (Body)"/>
                <a:ea typeface="ＭＳ Ｐゴシック" charset="-128"/>
              </a:rPr>
              <a:t>and vice versa</a:t>
            </a:r>
          </a:p>
          <a:p>
            <a:pPr lvl="0" fontAlgn="base">
              <a:spcAft>
                <a:spcPct val="0"/>
              </a:spcAft>
              <a:buSzPts val="2400"/>
              <a:tabLst/>
            </a:pPr>
            <a:r>
              <a:rPr lang="en-US" altLang="en-US" sz="2400" b="1" kern="1200" dirty="0">
                <a:solidFill>
                  <a:srgbClr val="000000"/>
                </a:solidFill>
                <a:latin typeface="Arial (Body)"/>
                <a:ea typeface="ＭＳ Ｐゴシック" charset="-128"/>
              </a:rPr>
              <a:t>title</a:t>
            </a:r>
            <a:r>
              <a:rPr lang="en-US" altLang="en-US" sz="2400" kern="1200" dirty="0">
                <a:solidFill>
                  <a:srgbClr val="000000"/>
                </a:solidFill>
                <a:latin typeface="Arial (Body)"/>
                <a:ea typeface="ＭＳ Ｐゴシック" charset="-128"/>
              </a:rPr>
              <a:t>() makes just the first characters uppercase and the rest lower.</a:t>
            </a:r>
          </a:p>
          <a:p>
            <a:pPr lvl="0" fontAlgn="base">
              <a:spcAft>
                <a:spcPct val="0"/>
              </a:spcAft>
              <a:buSzPts val="2400"/>
              <a:tabLst/>
            </a:pPr>
            <a:r>
              <a:rPr lang="en-US" altLang="en-US" sz="2400" b="1" kern="1200" dirty="0">
                <a:solidFill>
                  <a:srgbClr val="000000"/>
                </a:solidFill>
                <a:latin typeface="Arial (Body)"/>
                <a:ea typeface="ＭＳ Ｐゴシック" charset="-128"/>
              </a:rPr>
              <a:t>isalpha</a:t>
            </a:r>
            <a:r>
              <a:rPr lang="en-US" altLang="en-US" sz="2400" kern="1200" dirty="0">
                <a:solidFill>
                  <a:srgbClr val="000000"/>
                </a:solidFill>
                <a:latin typeface="Arial (Body)"/>
                <a:ea typeface="ＭＳ Ｐゴシック" charset="-128"/>
              </a:rPr>
              <a:t>() returns true if the string is not empty and all letters</a:t>
            </a:r>
          </a:p>
          <a:p>
            <a:pPr lvl="0" fontAlgn="base">
              <a:spcAft>
                <a:spcPct val="0"/>
              </a:spcAft>
              <a:buSzPts val="2400"/>
              <a:tabLst/>
            </a:pPr>
            <a:r>
              <a:rPr lang="en-US" altLang="en-US" sz="2400" b="1" kern="1200" dirty="0">
                <a:solidFill>
                  <a:srgbClr val="000000"/>
                </a:solidFill>
                <a:latin typeface="Arial (Body)"/>
                <a:ea typeface="ＭＳ Ｐゴシック" charset="-128"/>
              </a:rPr>
              <a:t>isdigit</a:t>
            </a:r>
            <a:r>
              <a:rPr lang="en-US" altLang="en-US" sz="2400" kern="1200" dirty="0">
                <a:solidFill>
                  <a:srgbClr val="000000"/>
                </a:solidFill>
                <a:latin typeface="Arial (Body)"/>
                <a:ea typeface="ＭＳ Ｐゴシック" charset="-128"/>
              </a:rPr>
              <a:t>() returns true if the string is not empty and all numbers</a:t>
            </a:r>
          </a:p>
        </p:txBody>
      </p:sp>
    </p:spTree>
    <p:extLst>
      <p:ext uri="{BB962C8B-B14F-4D97-AF65-F5344CB8AC3E}">
        <p14:creationId xmlns:p14="http://schemas.microsoft.com/office/powerpoint/2010/main" val="3158084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Replace Method</a:t>
            </a:r>
          </a:p>
        </p:txBody>
      </p:sp>
      <p:pic>
        <p:nvPicPr>
          <p:cNvPr id="7" name="Picture 6" descr="Computer code and output. The code has 3 lines. The lines read as follows. Line 1. right angle bracket right angle bracket right angle bracket print letter. The corresponding output is, M r period Mark Guzdial requests the pleasure of your company incomplete line of code. Line 2. right angle bracket right angle bracket right angle bracket letter period replace left parenthesis double quote a double quote comma double quote exclamation point double quote right parenthesis. The corresponding output is, single quote M r period M exclamation point r k G u z d i exclamation point l requests the p l e exclamation point sure of your c o m p exclamation point n y incomplete line of code single quote. Line 3. right angle bracket right angle bracket right angle bracket print letter. The corresponding output is, M r period Mark Guzdial requests the pleasure of your company incomplete line of code."/>
          <p:cNvPicPr>
            <a:picLocks noChangeAspect="1"/>
          </p:cNvPicPr>
          <p:nvPr/>
        </p:nvPicPr>
        <p:blipFill rotWithShape="1">
          <a:blip r:embed="rId2"/>
          <a:srcRect l="1941" t="3886" r="3952" b="35462"/>
          <a:stretch/>
        </p:blipFill>
        <p:spPr>
          <a:xfrm>
            <a:off x="543133" y="1847709"/>
            <a:ext cx="7105235" cy="2440268"/>
          </a:xfrm>
          <a:prstGeom prst="rect">
            <a:avLst/>
          </a:prstGeom>
        </p:spPr>
      </p:pic>
    </p:spTree>
    <p:extLst>
      <p:ext uri="{BB962C8B-B14F-4D97-AF65-F5344CB8AC3E}">
        <p14:creationId xmlns:p14="http://schemas.microsoft.com/office/powerpoint/2010/main" val="10162267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Strings are Sequences</a:t>
            </a:r>
            <a:endParaRPr lang="en-US" altLang="en-US" kern="1200" dirty="0">
              <a:latin typeface="Times New Roman" panose="02020603050405020304" pitchFamily="18" charset="0"/>
              <a:ea typeface="ＭＳ Ｐゴシック" charset="-128"/>
            </a:endParaRPr>
          </a:p>
        </p:txBody>
      </p:sp>
      <p:pic>
        <p:nvPicPr>
          <p:cNvPr id="4" name="Picture 3" descr="Computer code. The code has 2 lines. The lines read as follows. Line 1. right angle bracket right angle bracket right angle bracket for i in double quote Hello double quote colon. Line 2. Incomplete line of code, print i. The output is Incomplete line of code H e l l o."/>
          <p:cNvPicPr>
            <a:picLocks noChangeAspect="1"/>
          </p:cNvPicPr>
          <p:nvPr/>
        </p:nvPicPr>
        <p:blipFill rotWithShape="1">
          <a:blip r:embed="rId2"/>
          <a:srcRect l="1716" t="2950" r="67289" b="5508"/>
          <a:stretch/>
        </p:blipFill>
        <p:spPr>
          <a:xfrm>
            <a:off x="610929" y="1885804"/>
            <a:ext cx="2480554" cy="3276894"/>
          </a:xfrm>
          <a:prstGeom prst="rect">
            <a:avLst/>
          </a:prstGeom>
        </p:spPr>
      </p:pic>
    </p:spTree>
    <p:extLst>
      <p:ext uri="{BB962C8B-B14F-4D97-AF65-F5344CB8AC3E}">
        <p14:creationId xmlns:p14="http://schemas.microsoft.com/office/powerpoint/2010/main" val="4090716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Lists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427720" cy="3826239"/>
          </a:xfrm>
        </p:spPr>
        <p:txBody>
          <a:bodyPr wrap="square" lIns="91425" tIns="91425" rIns="91425" bIns="91425">
            <a:noAutofit/>
          </a:bodyPr>
          <a:lstStyle/>
          <a:p>
            <a:pPr lvl="0" fontAlgn="base">
              <a:spcAft>
                <a:spcPct val="0"/>
              </a:spcAft>
              <a:buSzPts val="2400"/>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ve </a:t>
            </a:r>
            <a:r>
              <a:rPr lang="en-US" altLang="en-US" sz="2400" kern="1200" dirty="0">
                <a:solidFill>
                  <a:srgbClr val="000000"/>
                </a:solidFill>
                <a:latin typeface="Arial (Body)"/>
                <a:ea typeface="ＭＳ Ｐゴシック" charset="-128"/>
              </a:rPr>
              <a:t>seen lists </a:t>
            </a:r>
            <a:r>
              <a:rPr lang="en-US" altLang="en-US" sz="2400" kern="1200" dirty="0" smtClean="0">
                <a:solidFill>
                  <a:srgbClr val="000000"/>
                </a:solidFill>
                <a:latin typeface="Arial (Body)"/>
                <a:ea typeface="ＭＳ Ｐゴシック" charset="-128"/>
              </a:rPr>
              <a:t>before—that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what </a:t>
            </a:r>
            <a:r>
              <a:rPr lang="en-US" altLang="en-US" sz="2400" b="1" kern="1200" dirty="0">
                <a:solidFill>
                  <a:srgbClr val="000000"/>
                </a:solidFill>
                <a:latin typeface="Arial (Body)"/>
                <a:ea typeface="ＭＳ Ｐゴシック" charset="-128"/>
              </a:rPr>
              <a:t>range()</a:t>
            </a:r>
            <a:r>
              <a:rPr lang="en-US" altLang="en-US" sz="2400" kern="1200" dirty="0">
                <a:solidFill>
                  <a:srgbClr val="000000"/>
                </a:solidFill>
                <a:latin typeface="Arial (Body)"/>
                <a:ea typeface="ＭＳ Ｐゴシック" charset="-128"/>
              </a:rPr>
              <a:t> returns.</a:t>
            </a:r>
          </a:p>
          <a:p>
            <a:pPr lvl="0" fontAlgn="base">
              <a:spcAft>
                <a:spcPct val="0"/>
              </a:spcAft>
              <a:buSzPts val="2400"/>
              <a:tabLst/>
            </a:pPr>
            <a:r>
              <a:rPr lang="en-US" altLang="en-US" sz="2400" kern="1200" dirty="0">
                <a:solidFill>
                  <a:srgbClr val="000000"/>
                </a:solidFill>
                <a:latin typeface="Arial (Body)"/>
                <a:ea typeface="ＭＳ Ｐゴシック" charset="-128"/>
              </a:rPr>
              <a:t>Lists are very powerful structures.</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Lists can contain strings, numbers, even other lists.</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They work very much like strings</a:t>
            </a:r>
          </a:p>
          <a:p>
            <a:pPr lvl="2" fontAlgn="base">
              <a:spcAft>
                <a:spcPct val="0"/>
              </a:spcAft>
              <a:buSzPts val="2400"/>
              <a:buFont typeface="MS Reference Sans Serif" panose="020B0604030504040204" pitchFamily="34" charset="0"/>
              <a:buChar char="▪"/>
            </a:pPr>
            <a:r>
              <a:rPr lang="en-US" altLang="en-US" sz="2400" kern="1200" dirty="0">
                <a:solidFill>
                  <a:srgbClr val="000000"/>
                </a:solidFill>
                <a:latin typeface="Arial (Body)"/>
                <a:ea typeface="ＭＳ Ｐゴシック" charset="-128"/>
                <a:cs typeface="+mn-cs"/>
              </a:rPr>
              <a:t>You get pieces out with []</a:t>
            </a:r>
          </a:p>
          <a:p>
            <a:pPr lvl="2" fontAlgn="base">
              <a:spcAft>
                <a:spcPct val="0"/>
              </a:spcAft>
              <a:buSzPts val="2400"/>
              <a:buFont typeface="MS Reference Sans Serif" panose="020B0604030504040204" pitchFamily="34" charset="0"/>
              <a:buChar char="▪"/>
            </a:pPr>
            <a:r>
              <a:rPr lang="en-US" altLang="en-US" sz="2400" kern="1200" dirty="0">
                <a:solidFill>
                  <a:srgbClr val="000000"/>
                </a:solidFill>
                <a:latin typeface="Arial (Body)"/>
                <a:ea typeface="ＭＳ Ｐゴシック" charset="-128"/>
                <a:cs typeface="+mn-cs"/>
              </a:rPr>
              <a:t>You can add lists together</a:t>
            </a:r>
          </a:p>
          <a:p>
            <a:pPr lvl="2" fontAlgn="base">
              <a:spcAft>
                <a:spcPct val="0"/>
              </a:spcAft>
              <a:buSzPts val="2400"/>
              <a:buFont typeface="MS Reference Sans Serif" panose="020B0604030504040204" pitchFamily="34" charset="0"/>
              <a:buChar char="▪"/>
            </a:pPr>
            <a:r>
              <a:rPr lang="en-US" altLang="en-US" sz="2400" kern="1200" dirty="0">
                <a:solidFill>
                  <a:srgbClr val="000000"/>
                </a:solidFill>
                <a:latin typeface="Arial (Body)"/>
                <a:ea typeface="ＭＳ Ｐゴシック" charset="-128"/>
                <a:cs typeface="+mn-cs"/>
              </a:rPr>
              <a:t>You can use </a:t>
            </a:r>
            <a:r>
              <a:rPr lang="en-US" altLang="en-US" sz="2400" b="1" kern="1200" dirty="0">
                <a:solidFill>
                  <a:srgbClr val="000000"/>
                </a:solidFill>
                <a:latin typeface="Arial (Body)"/>
                <a:ea typeface="ＭＳ Ｐゴシック" charset="-128"/>
                <a:cs typeface="+mn-cs"/>
              </a:rPr>
              <a:t>for</a:t>
            </a:r>
            <a:r>
              <a:rPr lang="en-US" altLang="en-US" sz="2400" kern="1200" dirty="0">
                <a:solidFill>
                  <a:srgbClr val="000000"/>
                </a:solidFill>
                <a:latin typeface="Arial (Body)"/>
                <a:ea typeface="ＭＳ Ｐゴシック" charset="-128"/>
                <a:cs typeface="+mn-cs"/>
              </a:rPr>
              <a:t> loops on them</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We can use them to process a variety of kinds of data.</a:t>
            </a:r>
          </a:p>
        </p:txBody>
      </p:sp>
    </p:spTree>
    <p:extLst>
      <p:ext uri="{BB962C8B-B14F-4D97-AF65-F5344CB8AC3E}">
        <p14:creationId xmlns:p14="http://schemas.microsoft.com/office/powerpoint/2010/main" val="1041861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Demonstrating </a:t>
            </a:r>
            <a:r>
              <a:rPr lang="en-US" altLang="en-US" kern="1200" dirty="0" smtClean="0">
                <a:latin typeface="Times New Roman" panose="02020603050405020304" pitchFamily="18" charset="0"/>
                <a:ea typeface="ＭＳ Ｐゴシック" charset="-128"/>
              </a:rPr>
              <a:t>Lists</a:t>
            </a:r>
            <a:endParaRPr lang="en-US" altLang="en-US" sz="2000" b="0" kern="1200" dirty="0">
              <a:latin typeface="Times New Roman" panose="02020603050405020304" pitchFamily="18" charset="0"/>
              <a:ea typeface="ＭＳ Ｐゴシック" charset="-128"/>
            </a:endParaRPr>
          </a:p>
        </p:txBody>
      </p:sp>
      <p:pic>
        <p:nvPicPr>
          <p:cNvPr id="9" name="Picture 8" descr="Computer code. The code has 6 lines. The lines read as follows. Line 1. right angle bracket right angle bracket right angle bracket my list equals left bracket double quote This double quote comma double quote is double quote comma double quote a double quote comma 12 right bracket. Line 2. right angle bracket right angle bracket right angle bracket print my list. The corresponding output reads, left bracket single quote This single quote comma single quote is single quote comma single quote a single quote comma 12 right bracket. Line 3. right angle bracket right angle bracket right angle bracket print my list left bracket 0 right bracket. The corresponding output reads, this. Line 4. right angle bracket right angle bracket right angle bracket for i in my list colon. Line 5. Incomplete line of code, print i. The corresponding output reads, incomplete, This, is, a, 12. Line 6. right angle bracket right angle bracket right angle bracket print my list plus left bracket double quote Really exclamation point double quote right bracket. The corresponding output reads, left bracket single quote This single quote comma single quote is single quote comma single quote a single quote comma 12 comma single quote Really exclamation point Single quote right bracket."/>
          <p:cNvPicPr>
            <a:picLocks noChangeAspect="1"/>
          </p:cNvPicPr>
          <p:nvPr/>
        </p:nvPicPr>
        <p:blipFill rotWithShape="1">
          <a:blip r:embed="rId2"/>
          <a:srcRect l="1385" r="59834" b="12188"/>
          <a:stretch/>
        </p:blipFill>
        <p:spPr>
          <a:xfrm>
            <a:off x="580755" y="1618743"/>
            <a:ext cx="3439379" cy="4534653"/>
          </a:xfrm>
          <a:prstGeom prst="rect">
            <a:avLst/>
          </a:prstGeom>
        </p:spPr>
      </p:pic>
    </p:spTree>
    <p:extLst>
      <p:ext uri="{BB962C8B-B14F-4D97-AF65-F5344CB8AC3E}">
        <p14:creationId xmlns:p14="http://schemas.microsoft.com/office/powerpoint/2010/main" val="4215235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53471"/>
            <a:ext cx="8382001"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Useful Methods to Use with Lists: But These </a:t>
            </a:r>
            <a:r>
              <a:rPr lang="en-US" altLang="en-US" kern="1200" dirty="0" smtClean="0">
                <a:latin typeface="Times New Roman" panose="02020603050405020304" pitchFamily="18" charset="0"/>
                <a:ea typeface="ＭＳ Ｐゴシック" charset="-128"/>
              </a:rPr>
              <a:t>Don’t </a:t>
            </a:r>
            <a:r>
              <a:rPr lang="en-US" altLang="en-US" kern="1200" dirty="0">
                <a:latin typeface="Times New Roman" panose="02020603050405020304" pitchFamily="18" charset="0"/>
                <a:ea typeface="ＭＳ Ｐゴシック" charset="-128"/>
              </a:rPr>
              <a:t>Work with </a:t>
            </a:r>
            <a:r>
              <a:rPr lang="en-US" altLang="en-US" kern="1200" dirty="0" smtClean="0">
                <a:latin typeface="Times New Roman" panose="02020603050405020304" pitchFamily="18" charset="0"/>
                <a:ea typeface="ＭＳ Ｐゴシック" charset="-128"/>
              </a:rPr>
              <a:t>Strings</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82000" cy="4678679"/>
          </a:xfrm>
        </p:spPr>
        <p:txBody>
          <a:bodyPr wrap="square" lIns="91425" tIns="91425" rIns="91425" bIns="91425">
            <a:noAutofit/>
          </a:bodyPr>
          <a:lstStyle/>
          <a:p>
            <a:pPr eaLnBrk="1" hangingPunct="1"/>
            <a:r>
              <a:rPr lang="en-US" altLang="en-US" sz="2400" b="1" dirty="0">
                <a:latin typeface="+mn-lt"/>
                <a:ea typeface="ＭＳ Ｐゴシック" charset="-128"/>
              </a:rPr>
              <a:t>append(something) </a:t>
            </a:r>
            <a:r>
              <a:rPr lang="en-US" altLang="en-US" sz="2400" dirty="0">
                <a:latin typeface="+mn-lt"/>
                <a:ea typeface="ＭＳ Ｐゴシック" charset="-128"/>
              </a:rPr>
              <a:t>puts something in the list at the end.</a:t>
            </a:r>
          </a:p>
          <a:p>
            <a:pPr eaLnBrk="1" hangingPunct="1"/>
            <a:r>
              <a:rPr lang="en-US" altLang="en-US" sz="2400" b="1" dirty="0">
                <a:latin typeface="+mn-lt"/>
                <a:ea typeface="ＭＳ Ｐゴシック" charset="-128"/>
              </a:rPr>
              <a:t>remove(something)</a:t>
            </a:r>
            <a:r>
              <a:rPr lang="en-US" altLang="en-US" sz="2400" dirty="0">
                <a:latin typeface="+mn-lt"/>
                <a:ea typeface="ＭＳ Ｐゴシック" charset="-128"/>
              </a:rPr>
              <a:t> removes something from the list, if it</a:t>
            </a:r>
            <a:r>
              <a:rPr lang="fr-FR" altLang="ja-JP" sz="2400" dirty="0">
                <a:latin typeface="+mn-lt"/>
                <a:ea typeface="ＭＳ Ｐゴシック" charset="-128"/>
              </a:rPr>
              <a:t>'</a:t>
            </a:r>
            <a:r>
              <a:rPr lang="en-US" altLang="en-US" sz="2400" dirty="0">
                <a:latin typeface="+mn-lt"/>
                <a:ea typeface="ＭＳ Ｐゴシック" charset="-128"/>
              </a:rPr>
              <a:t>s there.</a:t>
            </a:r>
          </a:p>
          <a:p>
            <a:pPr eaLnBrk="1" hangingPunct="1"/>
            <a:r>
              <a:rPr lang="en-US" altLang="en-US" sz="2400" b="1" dirty="0">
                <a:latin typeface="+mn-lt"/>
                <a:ea typeface="ＭＳ Ｐゴシック" charset="-128"/>
              </a:rPr>
              <a:t>sort() </a:t>
            </a:r>
            <a:r>
              <a:rPr lang="en-US" altLang="en-US" sz="2400" dirty="0">
                <a:latin typeface="+mn-lt"/>
                <a:ea typeface="ＭＳ Ｐゴシック" charset="-128"/>
              </a:rPr>
              <a:t>puts the list in alphabetical order</a:t>
            </a:r>
          </a:p>
          <a:p>
            <a:pPr eaLnBrk="1" hangingPunct="1"/>
            <a:r>
              <a:rPr lang="en-US" altLang="en-US" sz="2400" b="1" dirty="0">
                <a:latin typeface="+mn-lt"/>
                <a:ea typeface="ＭＳ Ｐゴシック" charset="-128"/>
              </a:rPr>
              <a:t>reverse()</a:t>
            </a:r>
            <a:r>
              <a:rPr lang="en-US" altLang="en-US" sz="2400" dirty="0">
                <a:latin typeface="+mn-lt"/>
                <a:ea typeface="ＭＳ Ｐゴシック" charset="-128"/>
              </a:rPr>
              <a:t> reverses the list</a:t>
            </a:r>
          </a:p>
          <a:p>
            <a:pPr eaLnBrk="1" hangingPunct="1"/>
            <a:r>
              <a:rPr lang="en-US" altLang="en-US" sz="2400" b="1" dirty="0">
                <a:latin typeface="+mn-lt"/>
                <a:ea typeface="ＭＳ Ｐゴシック" charset="-128"/>
              </a:rPr>
              <a:t>count(something)</a:t>
            </a:r>
            <a:r>
              <a:rPr lang="en-US" altLang="en-US" sz="2400" dirty="0">
                <a:latin typeface="+mn-lt"/>
                <a:ea typeface="ＭＳ Ｐゴシック" charset="-128"/>
              </a:rPr>
              <a:t> tells you the number of times that something is in the list.</a:t>
            </a:r>
          </a:p>
          <a:p>
            <a:pPr eaLnBrk="1" hangingPunct="1"/>
            <a:r>
              <a:rPr lang="en-US" altLang="en-US" sz="2400" b="1" dirty="0">
                <a:latin typeface="+mn-lt"/>
                <a:ea typeface="ＭＳ Ｐゴシック" charset="-128"/>
              </a:rPr>
              <a:t>max() </a:t>
            </a:r>
            <a:r>
              <a:rPr lang="en-US" altLang="en-US" sz="2400" dirty="0">
                <a:latin typeface="+mn-lt"/>
                <a:ea typeface="ＭＳ Ｐゴシック" charset="-128"/>
              </a:rPr>
              <a:t>and</a:t>
            </a:r>
            <a:r>
              <a:rPr lang="en-US" altLang="en-US" sz="2400" b="1" dirty="0">
                <a:latin typeface="+mn-lt"/>
                <a:ea typeface="ＭＳ Ｐゴシック" charset="-128"/>
              </a:rPr>
              <a:t> min()</a:t>
            </a:r>
            <a:r>
              <a:rPr lang="en-US" altLang="en-US" sz="2400" dirty="0">
                <a:latin typeface="+mn-lt"/>
                <a:ea typeface="ＭＳ Ｐゴシック" charset="-128"/>
              </a:rPr>
              <a:t> are </a:t>
            </a:r>
            <a:r>
              <a:rPr lang="en-US" altLang="en-US" sz="2400" b="1" dirty="0">
                <a:latin typeface="+mn-lt"/>
                <a:ea typeface="ＭＳ Ｐゴシック" charset="-128"/>
              </a:rPr>
              <a:t>functions</a:t>
            </a:r>
            <a:r>
              <a:rPr lang="en-US" altLang="en-US" sz="2400" dirty="0">
                <a:latin typeface="+mn-lt"/>
                <a:ea typeface="ＭＳ Ｐゴシック" charset="-128"/>
              </a:rPr>
              <a:t> (</a:t>
            </a:r>
            <a:r>
              <a:rPr lang="en-US" altLang="en-US" sz="2400" dirty="0" smtClean="0">
                <a:latin typeface="+mn-lt"/>
                <a:ea typeface="ＭＳ Ｐゴシック" charset="-128"/>
              </a:rPr>
              <a:t>we</a:t>
            </a:r>
            <a:r>
              <a:rPr lang="fr-FR" altLang="ja-JP" sz="2400" dirty="0" smtClean="0">
                <a:latin typeface="+mn-lt"/>
                <a:ea typeface="ＭＳ Ｐゴシック" charset="-128"/>
              </a:rPr>
              <a:t>’</a:t>
            </a:r>
            <a:r>
              <a:rPr lang="en-US" altLang="en-US" sz="2400" dirty="0" smtClean="0">
                <a:latin typeface="+mn-lt"/>
                <a:ea typeface="ＭＳ Ｐゴシック" charset="-128"/>
              </a:rPr>
              <a:t>ve </a:t>
            </a:r>
            <a:r>
              <a:rPr lang="en-US" altLang="en-US" sz="2400" dirty="0">
                <a:latin typeface="+mn-lt"/>
                <a:ea typeface="ＭＳ Ｐゴシック" charset="-128"/>
              </a:rPr>
              <a:t>seen them before) that take a list as input and give you the maximum and minimum value in the list</a:t>
            </a:r>
            <a:r>
              <a:rPr lang="en-US" altLang="en-US" sz="2400" dirty="0" smtClean="0">
                <a:latin typeface="+mn-lt"/>
                <a:ea typeface="ＭＳ Ｐゴシック" charset="-128"/>
              </a:rPr>
              <a:t>.</a:t>
            </a:r>
            <a:endParaRPr lang="en-US" altLang="en-US" sz="2400" b="1" dirty="0">
              <a:latin typeface="+mn-lt"/>
              <a:ea typeface="ＭＳ Ｐゴシック" charset="-128"/>
            </a:endParaRPr>
          </a:p>
        </p:txBody>
      </p:sp>
    </p:spTree>
    <p:extLst>
      <p:ext uri="{BB962C8B-B14F-4D97-AF65-F5344CB8AC3E}">
        <p14:creationId xmlns:p14="http://schemas.microsoft.com/office/powerpoint/2010/main" val="63322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Converting from Strings to Lists</a:t>
            </a:r>
          </a:p>
        </p:txBody>
      </p:sp>
      <p:pic>
        <p:nvPicPr>
          <p:cNvPr id="5" name="Picture 4" descr="Computer code and output. The code reads, right angle bracket right angle bracket right angle bracket print letter period split left parenthesis double quote double quote right parenthesis. The output reads, left bracket single quote M r period single quote, single quote Mark single quote, single quote Guzdial single quote, single quote requests single quote, single quote the single quote, single quote pleasure single quote, single quote of single quote, single quote your single quote, single quote company incomplete line of code single quote right bracket."/>
          <p:cNvPicPr>
            <a:picLocks noChangeAspect="1"/>
          </p:cNvPicPr>
          <p:nvPr/>
        </p:nvPicPr>
        <p:blipFill rotWithShape="1">
          <a:blip r:embed="rId2"/>
          <a:srcRect l="2105" t="7509" r="9837" b="10123"/>
          <a:stretch/>
        </p:blipFill>
        <p:spPr>
          <a:xfrm>
            <a:off x="577120" y="1962700"/>
            <a:ext cx="6824221" cy="1141901"/>
          </a:xfrm>
          <a:prstGeom prst="rect">
            <a:avLst/>
          </a:prstGeom>
        </p:spPr>
      </p:pic>
    </p:spTree>
    <p:extLst>
      <p:ext uri="{BB962C8B-B14F-4D97-AF65-F5344CB8AC3E}">
        <p14:creationId xmlns:p14="http://schemas.microsoft.com/office/powerpoint/2010/main" val="3984126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Extended Split Example</a:t>
            </a:r>
            <a:endParaRPr lang="en-US" altLang="en-US" sz="2000" b="0" kern="1200" dirty="0">
              <a:latin typeface="Times New Roman" panose="02020603050405020304" pitchFamily="18" charset="0"/>
              <a:ea typeface="ＭＳ Ｐゴシック" charset="-128"/>
            </a:endParaRPr>
          </a:p>
        </p:txBody>
      </p:sp>
      <p:pic>
        <p:nvPicPr>
          <p:cNvPr id="9" name="Picture 8" descr="Computer code. The code has 16 lines. The lines read as follows. Line 1. d e f phonebook left parenthesis right parenthesis colon. Line 2, indented once. return double quote comma double quote comma double quote. Line 3. Mary colon 893 dash 0234 colon Realtor colon. Line 4. F r e d colon 897 dash 2033 colon Boulder crusher colon. Line 5. Barney colon 234 dash 2342 colon Professional bowler colon double quote double quote double quote. Line 6. d e f phones left parenthesis right parenthesis colon. Line 7, indented once. phones equals phonebook left parenthesis right parenthesis. Line 8, indented once. phone list equals phones period split left parenthesis single quote backslash n single quote right parenthesis. Line 9, indented once. new phone list equals left bracket right bracket. Line 10, indented once. for list in phone list colon. Line 11, indented twice. new phone list equals new phone list plus left bracket list period split left parenthesis double quote colon double quote right parenthesis right bracket. Line 12, indented once. return new phone list. Line 13. d e f find Phone left parenthesis person right parenthesis colon. Line 14, indented once. for people in phones left parenthesis right parenthesis colon. Line 15, indented twice. if people left bracket 0 right bracket equals, equals person colon. Line 16, indented 3 times. print double quote Phone number for double quote comma person comma double quote is double quote comma people left bracket 1 right bracket."/>
          <p:cNvPicPr>
            <a:picLocks noChangeAspect="1"/>
          </p:cNvPicPr>
          <p:nvPr/>
        </p:nvPicPr>
        <p:blipFill rotWithShape="1">
          <a:blip r:embed="rId2"/>
          <a:srcRect l="1054" t="1752" r="23292" b="16686"/>
          <a:stretch/>
        </p:blipFill>
        <p:spPr>
          <a:xfrm>
            <a:off x="487805" y="1628847"/>
            <a:ext cx="5634740" cy="4448030"/>
          </a:xfrm>
          <a:prstGeom prst="rect">
            <a:avLst/>
          </a:prstGeom>
        </p:spPr>
      </p:pic>
    </p:spTree>
    <p:extLst>
      <p:ext uri="{BB962C8B-B14F-4D97-AF65-F5344CB8AC3E}">
        <p14:creationId xmlns:p14="http://schemas.microsoft.com/office/powerpoint/2010/main" val="2143421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Running the Phonebook</a:t>
            </a:r>
            <a:endParaRPr lang="en-US" altLang="en-US" sz="2000" b="0" kern="1200" dirty="0">
              <a:latin typeface="Times New Roman" panose="02020603050405020304" pitchFamily="18" charset="0"/>
              <a:ea typeface="ＭＳ Ｐゴシック" charset="-128"/>
            </a:endParaRPr>
          </a:p>
        </p:txBody>
      </p:sp>
      <p:pic>
        <p:nvPicPr>
          <p:cNvPr id="6" name="Picture 5" descr="Computer code and output. The code has 3 lines. The lines read as follows. Line 1. right angle bracket right angle bracket right angle bracket print phonebook left parenthesis right parenthesis. The corresponding output is, 1. Mary colon 893 dash 0234 colon Realtor colon, 2. Fred colon 897 dash 2033 colon Boulder crusher colon, 3. Barney colon 234 dash 2342 colon Professional bowler colon. Line 2. right angle bracket right angle bracket right angle bracket print phones left parenthesis right parenthesis. The corresponding output is, left bracket left bracket double quote right bracket, left bracket single quote Mary single quote, single quote 893 dash 0234 single quote, single quote Realtor single quote, double quote right bracket, left bracket single quote Fred single quote, single quote 897 dash 2033 single quote, single quote Boulder crusher single quote, double quote right bracket, left bracket single quote Barney single quote, single quote 234 dash 2342 single quote, single quote Professional bowler single quote, double quote right bracket right bracket. Line 3. right angle bracket right angle bracket right angle bracket find Phone left parenthesis single quote Fred single quote right parenthesis. The corresponding output is, Phone number for Fred is 897 dash 2033."/>
          <p:cNvPicPr>
            <a:picLocks noChangeAspect="1"/>
          </p:cNvPicPr>
          <p:nvPr/>
        </p:nvPicPr>
        <p:blipFill rotWithShape="1">
          <a:blip r:embed="rId2"/>
          <a:srcRect l="1814" t="2672" r="2719" b="22197"/>
          <a:stretch/>
        </p:blipFill>
        <p:spPr>
          <a:xfrm>
            <a:off x="561975" y="1618783"/>
            <a:ext cx="8020050" cy="3352801"/>
          </a:xfrm>
          <a:prstGeom prst="rect">
            <a:avLst/>
          </a:prstGeom>
        </p:spPr>
      </p:pic>
    </p:spTree>
    <p:extLst>
      <p:ext uri="{BB962C8B-B14F-4D97-AF65-F5344CB8AC3E}">
        <p14:creationId xmlns:p14="http://schemas.microsoft.com/office/powerpoint/2010/main" val="646374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Strings Have </a:t>
            </a:r>
            <a:r>
              <a:rPr lang="en-US" altLang="en-US" kern="1200" dirty="0" smtClean="0">
                <a:latin typeface="Times New Roman" panose="02020603050405020304" pitchFamily="18" charset="0"/>
                <a:ea typeface="ＭＳ Ｐゴシック" charset="-128"/>
              </a:rPr>
              <a:t>no </a:t>
            </a:r>
            <a:r>
              <a:rPr lang="en-US" altLang="en-US" kern="1200" dirty="0">
                <a:latin typeface="Times New Roman" panose="02020603050405020304" pitchFamily="18" charset="0"/>
                <a:ea typeface="ＭＳ Ｐゴシック" charset="-128"/>
              </a:rPr>
              <a:t>Font</a:t>
            </a:r>
          </a:p>
        </p:txBody>
      </p:sp>
      <p:sp>
        <p:nvSpPr>
          <p:cNvPr id="3" name="Text Placeholder 2"/>
          <p:cNvSpPr>
            <a:spLocks noGrp="1"/>
          </p:cNvSpPr>
          <p:nvPr>
            <p:ph type="body" idx="1"/>
          </p:nvPr>
        </p:nvSpPr>
        <p:spPr>
          <a:xfrm>
            <a:off x="457200" y="1600200"/>
            <a:ext cx="8446957" cy="4533900"/>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Strings are only the </a:t>
            </a:r>
            <a:r>
              <a:rPr lang="en-US" altLang="en-US" sz="2400" b="1" kern="1200" dirty="0">
                <a:solidFill>
                  <a:srgbClr val="000000"/>
                </a:solidFill>
                <a:latin typeface="Arial (Body)"/>
                <a:ea typeface="ＭＳ Ｐゴシック" charset="-128"/>
              </a:rPr>
              <a:t>characters</a:t>
            </a:r>
            <a:r>
              <a:rPr lang="en-US" altLang="en-US" sz="2400" kern="1200" dirty="0">
                <a:solidFill>
                  <a:srgbClr val="000000"/>
                </a:solidFill>
                <a:latin typeface="Arial (Body)"/>
                <a:ea typeface="ＭＳ Ｐゴシック" charset="-128"/>
              </a:rPr>
              <a:t> of text displayed </a:t>
            </a:r>
            <a:r>
              <a:rPr lang="en-US" altLang="ja-JP" sz="2400" kern="1200" dirty="0" smtClean="0">
                <a:solidFill>
                  <a:srgbClr val="000000"/>
                </a:solidFill>
                <a:latin typeface="Arial (Body)"/>
                <a:ea typeface="ＭＳ Ｐゴシック" charset="-128"/>
              </a:rPr>
              <a:t>“W</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Y</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S</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I</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W</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Y</a:t>
            </a:r>
            <a:r>
              <a:rPr lang="en-US" altLang="ja-JP" sz="100" kern="1200" dirty="0" smtClean="0">
                <a:solidFill>
                  <a:srgbClr val="000000"/>
                </a:solidFill>
                <a:latin typeface="Arial (Body)"/>
                <a:ea typeface="ＭＳ Ｐゴシック" charset="-128"/>
              </a:rPr>
              <a:t> </a:t>
            </a:r>
            <a:r>
              <a:rPr lang="en-US" altLang="ja-JP" sz="2400" kern="1200" dirty="0" smtClean="0">
                <a:solidFill>
                  <a:srgbClr val="000000"/>
                </a:solidFill>
                <a:latin typeface="Arial (Body)"/>
                <a:ea typeface="ＭＳ Ｐゴシック" charset="-128"/>
              </a:rPr>
              <a:t>G” </a:t>
            </a:r>
            <a:r>
              <a:rPr lang="en-US" altLang="ja-JP" sz="2400" kern="1200" dirty="0">
                <a:solidFill>
                  <a:srgbClr val="000000"/>
                </a:solidFill>
                <a:latin typeface="Arial (Body)"/>
                <a:ea typeface="ＭＳ Ｐゴシック" charset="-128"/>
              </a:rPr>
              <a:t>(What You See is What You Get)</a:t>
            </a:r>
          </a:p>
          <a:p>
            <a:pPr marL="741600" lvl="1" indent="-284400" fontAlgn="base">
              <a:spcAft>
                <a:spcPct val="0"/>
              </a:spcAft>
              <a:buSzPts val="2400"/>
              <a:buFontTx/>
              <a:buChar char="‒"/>
            </a:pPr>
            <a:r>
              <a:rPr lang="pl-PL" altLang="en-US" sz="2400" kern="1200" dirty="0" smtClean="0">
                <a:solidFill>
                  <a:srgbClr val="000000"/>
                </a:solidFill>
                <a:latin typeface="Arial (Body)"/>
                <a:ea typeface="ＭＳ Ｐゴシック" charset="-128"/>
                <a:cs typeface="+mn-cs"/>
              </a:rPr>
              <a:t>W</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Y</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S</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I</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W</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Y</a:t>
            </a:r>
            <a:r>
              <a:rPr lang="pl-PL" altLang="en-US" sz="100" kern="1200" dirty="0" smtClean="0">
                <a:solidFill>
                  <a:srgbClr val="000000"/>
                </a:solidFill>
                <a:latin typeface="Arial (Body)"/>
                <a:ea typeface="ＭＳ Ｐゴシック" charset="-128"/>
                <a:cs typeface="+mn-cs"/>
              </a:rPr>
              <a:t> </a:t>
            </a:r>
            <a:r>
              <a:rPr lang="pl-PL" altLang="en-US" sz="2400" kern="1200" dirty="0" smtClean="0">
                <a:solidFill>
                  <a:srgbClr val="000000"/>
                </a:solidFill>
                <a:latin typeface="Arial (Body)"/>
                <a:ea typeface="ＭＳ Ｐゴシック" charset="-128"/>
                <a:cs typeface="+mn-cs"/>
              </a:rPr>
              <a:t>G </a:t>
            </a:r>
            <a:r>
              <a:rPr lang="en-US" altLang="en-US" sz="2400" kern="1200" dirty="0" smtClean="0">
                <a:solidFill>
                  <a:srgbClr val="000000"/>
                </a:solidFill>
                <a:latin typeface="Arial (Body)"/>
                <a:ea typeface="ＭＳ Ｐゴシック" charset="-128"/>
                <a:cs typeface="+mn-cs"/>
              </a:rPr>
              <a:t>text </a:t>
            </a:r>
            <a:r>
              <a:rPr lang="en-US" altLang="en-US" sz="2400" kern="1200" dirty="0">
                <a:solidFill>
                  <a:srgbClr val="000000"/>
                </a:solidFill>
                <a:latin typeface="Arial (Body)"/>
                <a:ea typeface="ＭＳ Ｐゴシック" charset="-128"/>
                <a:cs typeface="+mn-cs"/>
              </a:rPr>
              <a:t>includes </a:t>
            </a:r>
            <a:r>
              <a:rPr lang="en-US" altLang="en-US" sz="2400" b="1" kern="1200" dirty="0">
                <a:solidFill>
                  <a:srgbClr val="000000"/>
                </a:solidFill>
                <a:latin typeface="Arial (Body)"/>
                <a:ea typeface="ＭＳ Ｐゴシック" charset="-128"/>
                <a:cs typeface="+mn-cs"/>
              </a:rPr>
              <a:t>fonts</a:t>
            </a:r>
            <a:r>
              <a:rPr lang="en-US" altLang="en-US" sz="2400" kern="1200" dirty="0">
                <a:solidFill>
                  <a:srgbClr val="000000"/>
                </a:solidFill>
                <a:latin typeface="Arial (Body)"/>
                <a:ea typeface="ＭＳ Ｐゴシック" charset="-128"/>
                <a:cs typeface="+mn-cs"/>
              </a:rPr>
              <a:t> and </a:t>
            </a:r>
            <a:r>
              <a:rPr lang="en-US" altLang="en-US" sz="2400" b="1" kern="1200" dirty="0">
                <a:solidFill>
                  <a:srgbClr val="000000"/>
                </a:solidFill>
                <a:latin typeface="Arial (Body)"/>
                <a:ea typeface="ＭＳ Ｐゴシック" charset="-128"/>
                <a:cs typeface="+mn-cs"/>
              </a:rPr>
              <a:t>styles</a:t>
            </a:r>
          </a:p>
          <a:p>
            <a:pPr lvl="0" fontAlgn="base">
              <a:spcAft>
                <a:spcPct val="0"/>
              </a:spcAft>
              <a:buSzPts val="2400"/>
              <a:tabLst/>
            </a:pPr>
            <a:r>
              <a:rPr lang="en-US" altLang="en-US" sz="2400" kern="1200" dirty="0">
                <a:solidFill>
                  <a:srgbClr val="000000"/>
                </a:solidFill>
                <a:latin typeface="Arial (Body)"/>
                <a:ea typeface="ＭＳ Ｐゴシック" charset="-128"/>
              </a:rPr>
              <a:t>The </a:t>
            </a:r>
            <a:r>
              <a:rPr lang="en-US" altLang="en-US" sz="2400" b="1" kern="1200" dirty="0">
                <a:solidFill>
                  <a:srgbClr val="000000"/>
                </a:solidFill>
                <a:latin typeface="Arial (Body)"/>
                <a:ea typeface="ＭＳ Ｐゴシック" charset="-128"/>
              </a:rPr>
              <a:t>font</a:t>
            </a:r>
            <a:r>
              <a:rPr lang="en-US" altLang="en-US" sz="2400" kern="1200" dirty="0">
                <a:solidFill>
                  <a:srgbClr val="000000"/>
                </a:solidFill>
                <a:latin typeface="Arial (Body)"/>
                <a:ea typeface="ＭＳ Ｐゴシック" charset="-128"/>
              </a:rPr>
              <a:t> is the characteristic look of the letters in all sizes</a:t>
            </a:r>
          </a:p>
          <a:p>
            <a:pPr lvl="0" fontAlgn="base">
              <a:spcAft>
                <a:spcPct val="0"/>
              </a:spcAft>
              <a:buSzPts val="2400"/>
              <a:tabLst/>
            </a:pPr>
            <a:r>
              <a:rPr lang="en-US" altLang="en-US" sz="2400" kern="1200" dirty="0">
                <a:solidFill>
                  <a:srgbClr val="000000"/>
                </a:solidFill>
                <a:latin typeface="Arial (Body)"/>
                <a:ea typeface="ＭＳ Ｐゴシック" charset="-128"/>
              </a:rPr>
              <a:t>The </a:t>
            </a:r>
            <a:r>
              <a:rPr lang="en-US" altLang="en-US" sz="2400" b="1" kern="1200" dirty="0">
                <a:solidFill>
                  <a:srgbClr val="000000"/>
                </a:solidFill>
                <a:latin typeface="Arial (Body)"/>
                <a:ea typeface="ＭＳ Ｐゴシック" charset="-128"/>
              </a:rPr>
              <a:t>style</a:t>
            </a:r>
            <a:r>
              <a:rPr lang="en-US" altLang="en-US" sz="2400" kern="1200" dirty="0">
                <a:solidFill>
                  <a:srgbClr val="000000"/>
                </a:solidFill>
                <a:latin typeface="Arial (Body)"/>
                <a:ea typeface="ＭＳ Ｐゴシック" charset="-128"/>
              </a:rPr>
              <a:t> is typically the boldface, italics, underline, and other effects applied to the </a:t>
            </a:r>
            <a:r>
              <a:rPr lang="en-US" altLang="en-US" sz="2400" b="1" kern="1200" dirty="0">
                <a:solidFill>
                  <a:srgbClr val="000000"/>
                </a:solidFill>
                <a:latin typeface="Arial (Body)"/>
                <a:ea typeface="ＭＳ Ｐゴシック" charset="-128"/>
              </a:rPr>
              <a:t>font</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In </a:t>
            </a:r>
            <a:r>
              <a:rPr lang="en-US" altLang="en-US" sz="2400" kern="1200" dirty="0" smtClean="0">
                <a:solidFill>
                  <a:srgbClr val="000000"/>
                </a:solidFill>
                <a:latin typeface="Arial (Body)"/>
                <a:ea typeface="ＭＳ Ｐゴシック" charset="-128"/>
                <a:cs typeface="+mn-cs"/>
              </a:rPr>
              <a:t>printer</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terms, each style is its own font</a:t>
            </a:r>
          </a:p>
        </p:txBody>
      </p:sp>
    </p:spTree>
    <p:extLst>
      <p:ext uri="{BB962C8B-B14F-4D97-AF65-F5344CB8AC3E}">
        <p14:creationId xmlns:p14="http://schemas.microsoft.com/office/powerpoint/2010/main" val="1006102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solidFill>
                  <a:srgbClr val="007FA3"/>
                </a:solidFill>
                <a:latin typeface="Times New Roman" panose="02020603050405020304" pitchFamily="18" charset="0"/>
              </a:rPr>
              <a:t>Learning Objectives </a:t>
            </a:r>
            <a:r>
              <a:rPr lang="en-US" sz="2000" b="0" kern="1200" dirty="0" smtClean="0">
                <a:solidFill>
                  <a:srgbClr val="007FA3"/>
                </a:solidFill>
                <a:latin typeface="Times New Roman" panose="02020603050405020304" pitchFamily="18" charset="0"/>
              </a:rPr>
              <a:t>(2 </a:t>
            </a:r>
            <a:r>
              <a:rPr lang="en-US" sz="2000" b="0" kern="1200" dirty="0">
                <a:solidFill>
                  <a:srgbClr val="007FA3"/>
                </a:solidFill>
                <a:latin typeface="Times New Roman" panose="02020603050405020304" pitchFamily="18" charset="0"/>
              </a:rPr>
              <a:t>of 2)</a:t>
            </a:r>
            <a:endParaRPr lang="en-US" dirty="0"/>
          </a:p>
        </p:txBody>
      </p:sp>
      <p:sp>
        <p:nvSpPr>
          <p:cNvPr id="3" name="Content Placeholder 2"/>
          <p:cNvSpPr>
            <a:spLocks noGrp="1"/>
          </p:cNvSpPr>
          <p:nvPr>
            <p:ph idx="1"/>
          </p:nvPr>
        </p:nvSpPr>
        <p:spPr>
          <a:xfrm>
            <a:off x="457200" y="1600200"/>
            <a:ext cx="8382000" cy="4525963"/>
          </a:xfrm>
        </p:spPr>
        <p:txBody>
          <a:bodyPr/>
          <a:lstStyle/>
          <a:p>
            <a:pPr marL="0" indent="0">
              <a:buSzPct val="100000"/>
              <a:buNone/>
            </a:pPr>
            <a:r>
              <a:rPr lang="en-US" sz="2400" b="1" dirty="0" smtClean="0">
                <a:solidFill>
                  <a:schemeClr val="tx2"/>
                </a:solidFill>
                <a:latin typeface="+mn-lt"/>
              </a:rPr>
              <a:t>11.8</a:t>
            </a:r>
            <a:r>
              <a:rPr lang="en-US" sz="2400" dirty="0" smtClean="0">
                <a:latin typeface="+mn-lt"/>
              </a:rPr>
              <a:t> To </a:t>
            </a:r>
            <a:r>
              <a:rPr lang="en-US" sz="2400" dirty="0">
                <a:latin typeface="+mn-lt"/>
              </a:rPr>
              <a:t>write programs that manipulate programs, which leads to powerful ideas </a:t>
            </a:r>
            <a:r>
              <a:rPr lang="en-US" sz="2400" dirty="0" smtClean="0">
                <a:latin typeface="+mn-lt"/>
              </a:rPr>
              <a:t>like interpreters </a:t>
            </a:r>
            <a:r>
              <a:rPr lang="en-US" sz="2400" dirty="0">
                <a:latin typeface="+mn-lt"/>
              </a:rPr>
              <a:t>and compilers.</a:t>
            </a:r>
          </a:p>
          <a:p>
            <a:pPr marL="0" indent="0">
              <a:buSzPct val="100000"/>
              <a:buNone/>
            </a:pPr>
            <a:r>
              <a:rPr lang="en-US" sz="2400" b="1" dirty="0" smtClean="0">
                <a:solidFill>
                  <a:schemeClr val="tx2"/>
                </a:solidFill>
                <a:latin typeface="+mn-lt"/>
              </a:rPr>
              <a:t>11.9</a:t>
            </a:r>
            <a:r>
              <a:rPr lang="en-US" sz="2400" dirty="0" smtClean="0">
                <a:latin typeface="+mn-lt"/>
              </a:rPr>
              <a:t> To </a:t>
            </a:r>
            <a:r>
              <a:rPr lang="en-US" sz="2400" dirty="0">
                <a:latin typeface="+mn-lt"/>
              </a:rPr>
              <a:t>use the modules in the Python Standard Library, such as the random and </a:t>
            </a:r>
            <a:r>
              <a:rPr lang="en-US" sz="2400" dirty="0" smtClean="0">
                <a:latin typeface="+mn-lt"/>
              </a:rPr>
              <a:t>o</a:t>
            </a:r>
            <a:r>
              <a:rPr lang="en-US" sz="100" dirty="0" smtClean="0">
                <a:latin typeface="+mn-lt"/>
              </a:rPr>
              <a:t> </a:t>
            </a:r>
            <a:r>
              <a:rPr lang="en-US" sz="2400" dirty="0" smtClean="0">
                <a:latin typeface="+mn-lt"/>
              </a:rPr>
              <a:t>s utilities</a:t>
            </a:r>
            <a:r>
              <a:rPr lang="en-US" sz="2400" dirty="0">
                <a:latin typeface="+mn-lt"/>
              </a:rPr>
              <a:t>.</a:t>
            </a:r>
          </a:p>
          <a:p>
            <a:pPr marL="0" indent="0">
              <a:buSzPct val="100000"/>
              <a:buNone/>
            </a:pPr>
            <a:r>
              <a:rPr lang="en-US" sz="2400" b="1" dirty="0" smtClean="0">
                <a:solidFill>
                  <a:schemeClr val="tx2"/>
                </a:solidFill>
                <a:latin typeface="+mn-lt"/>
              </a:rPr>
              <a:t>11.10</a:t>
            </a:r>
            <a:r>
              <a:rPr lang="en-US" sz="2400" dirty="0" smtClean="0">
                <a:latin typeface="+mn-lt"/>
              </a:rPr>
              <a:t> To </a:t>
            </a:r>
            <a:r>
              <a:rPr lang="en-US" sz="2400" dirty="0">
                <a:latin typeface="+mn-lt"/>
              </a:rPr>
              <a:t>get a sense of the functionality available in the Python Standard Library.</a:t>
            </a:r>
          </a:p>
          <a:p>
            <a:pPr marL="0" indent="0">
              <a:buSzPct val="100000"/>
              <a:buNone/>
            </a:pPr>
            <a:r>
              <a:rPr lang="en-US" sz="2400" b="1" dirty="0" smtClean="0">
                <a:solidFill>
                  <a:schemeClr val="tx2"/>
                </a:solidFill>
                <a:latin typeface="+mn-lt"/>
              </a:rPr>
              <a:t>11.11</a:t>
            </a:r>
            <a:r>
              <a:rPr lang="en-US" sz="2400" dirty="0" smtClean="0">
                <a:latin typeface="+mn-lt"/>
              </a:rPr>
              <a:t> To </a:t>
            </a:r>
            <a:r>
              <a:rPr lang="en-US" sz="2400" dirty="0">
                <a:latin typeface="+mn-lt"/>
              </a:rPr>
              <a:t>broaden the understanding of the import capability.</a:t>
            </a:r>
          </a:p>
        </p:txBody>
      </p:sp>
    </p:spTree>
    <p:extLst>
      <p:ext uri="{BB962C8B-B14F-4D97-AF65-F5344CB8AC3E}">
        <p14:creationId xmlns:p14="http://schemas.microsoft.com/office/powerpoint/2010/main" val="170168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Encoding Font Information</a:t>
            </a:r>
          </a:p>
        </p:txBody>
      </p:sp>
      <p:sp>
        <p:nvSpPr>
          <p:cNvPr id="3" name="Text Placeholder 2"/>
          <p:cNvSpPr>
            <a:spLocks noGrp="1"/>
          </p:cNvSpPr>
          <p:nvPr>
            <p:ph idx="1"/>
          </p:nvPr>
        </p:nvSpPr>
        <p:spPr>
          <a:xfrm>
            <a:off x="457200" y="1600199"/>
            <a:ext cx="8229600" cy="1742607"/>
          </a:xfrm>
        </p:spPr>
        <p:txBody>
          <a:bodyPr wrap="square" lIns="91425" tIns="91425" rIns="91425" bIns="91425">
            <a:noAutofit/>
          </a:bodyPr>
          <a:lstStyle/>
          <a:p>
            <a:pPr lvl="0" indent="-256032" fontAlgn="base">
              <a:spcAft>
                <a:spcPct val="0"/>
              </a:spcAft>
              <a:buSzPts val="2400"/>
              <a:tabLst/>
            </a:pPr>
            <a:r>
              <a:rPr lang="en-US" altLang="en-US" sz="2400" kern="1200" dirty="0">
                <a:solidFill>
                  <a:srgbClr val="000000"/>
                </a:solidFill>
                <a:latin typeface="Arial (Body)"/>
                <a:ea typeface="ＭＳ Ｐゴシック" charset="-128"/>
              </a:rPr>
              <a:t>Font and style information is often encoded as </a:t>
            </a:r>
            <a:r>
              <a:rPr lang="en-US" altLang="en-US" sz="2400" b="1" kern="1200" dirty="0">
                <a:solidFill>
                  <a:srgbClr val="000000"/>
                </a:solidFill>
                <a:latin typeface="Arial (Body)"/>
                <a:ea typeface="ＭＳ Ｐゴシック" charset="-128"/>
              </a:rPr>
              <a:t>style runs</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A </a:t>
            </a:r>
            <a:r>
              <a:rPr lang="en-US" altLang="en-US" sz="2400" b="1" kern="1200" dirty="0">
                <a:solidFill>
                  <a:srgbClr val="000000"/>
                </a:solidFill>
                <a:latin typeface="Arial (Body)"/>
                <a:ea typeface="ＭＳ Ｐゴシック" charset="-128"/>
                <a:cs typeface="+mn-cs"/>
              </a:rPr>
              <a:t>separate</a:t>
            </a:r>
            <a:r>
              <a:rPr lang="en-US" altLang="en-US" sz="2400" kern="1200" dirty="0">
                <a:solidFill>
                  <a:srgbClr val="000000"/>
                </a:solidFill>
                <a:latin typeface="Arial (Body)"/>
                <a:ea typeface="ＭＳ Ｐゴシック" charset="-128"/>
                <a:cs typeface="+mn-cs"/>
              </a:rPr>
              <a:t> representation from the string</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Indicates bold, italics, or whatever style modification; start character; and end character</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
        <p:nvSpPr>
          <p:cNvPr id="4" name="Text Placeholder 3"/>
          <p:cNvSpPr>
            <a:spLocks noGrp="1"/>
          </p:cNvSpPr>
          <p:nvPr>
            <p:ph idx="13"/>
          </p:nvPr>
        </p:nvSpPr>
        <p:spPr>
          <a:xfrm>
            <a:off x="473720" y="3511616"/>
            <a:ext cx="8213080" cy="790559"/>
          </a:xfrm>
        </p:spPr>
        <p:txBody>
          <a:bodyPr anchor="ctr"/>
          <a:lstStyle/>
          <a:p>
            <a:pPr marL="255651" lvl="0" indent="-255651" fontAlgn="base">
              <a:spcBef>
                <a:spcPct val="20000"/>
              </a:spcBef>
              <a:spcAft>
                <a:spcPct val="0"/>
              </a:spcAft>
              <a:buSzPts val="2400"/>
              <a:buNone/>
              <a:tabLst/>
            </a:pPr>
            <a:r>
              <a:rPr lang="en-US" altLang="en-US" sz="2400" b="1" kern="1200" dirty="0">
                <a:solidFill>
                  <a:srgbClr val="000000"/>
                </a:solidFill>
                <a:latin typeface="Arial (Body)"/>
                <a:ea typeface="ＭＳ Ｐゴシック" charset="-128"/>
              </a:rPr>
              <a:t>The old</a:t>
            </a:r>
            <a:r>
              <a:rPr lang="en-US" altLang="en-US" sz="2400" b="1" i="1" kern="1200" dirty="0">
                <a:solidFill>
                  <a:srgbClr val="000000"/>
                </a:solidFill>
                <a:latin typeface="Arial (Body)"/>
                <a:ea typeface="ＭＳ Ｐゴシック" charset="-128"/>
              </a:rPr>
              <a:t> </a:t>
            </a:r>
            <a:r>
              <a:rPr lang="en-US" altLang="en-US" sz="2400" b="1" kern="1200" dirty="0">
                <a:solidFill>
                  <a:srgbClr val="000000"/>
                </a:solidFill>
                <a:latin typeface="Arial (Body)"/>
                <a:ea typeface="ＭＳ Ｐゴシック" charset="-128"/>
              </a:rPr>
              <a:t>brown</a:t>
            </a:r>
            <a:r>
              <a:rPr lang="en-US" altLang="en-US" sz="2400" kern="1200" dirty="0">
                <a:solidFill>
                  <a:srgbClr val="000000"/>
                </a:solidFill>
                <a:latin typeface="Arial (Body)"/>
                <a:ea typeface="ＭＳ Ｐゴシック" charset="-128"/>
              </a:rPr>
              <a:t> fox runs</a:t>
            </a:r>
            <a:r>
              <a:rPr lang="en-US" altLang="en-US" sz="2400" b="1" kern="1200" dirty="0">
                <a:solidFill>
                  <a:srgbClr val="000000"/>
                </a:solidFill>
                <a:latin typeface="Arial (Body)"/>
                <a:ea typeface="ＭＳ Ｐゴシック" charset="-128"/>
              </a:rPr>
              <a:t>.</a:t>
            </a:r>
          </a:p>
          <a:p>
            <a:pPr lvl="0" indent="-256032" fontAlgn="base">
              <a:spcAft>
                <a:spcPct val="0"/>
              </a:spcAft>
              <a:buSzPts val="2400"/>
              <a:tabLst/>
            </a:pPr>
            <a:r>
              <a:rPr lang="en-US" altLang="en-US" sz="2400" kern="1200" dirty="0">
                <a:solidFill>
                  <a:srgbClr val="000000"/>
                </a:solidFill>
                <a:latin typeface="Arial (Body)"/>
                <a:ea typeface="ＭＳ Ｐゴシック" charset="-128"/>
              </a:rPr>
              <a:t>Could be encoded as</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
        <p:nvSpPr>
          <p:cNvPr id="7" name="Content Placeholder 6"/>
          <p:cNvSpPr>
            <a:spLocks noGrp="1"/>
          </p:cNvSpPr>
          <p:nvPr>
            <p:ph idx="14"/>
          </p:nvPr>
        </p:nvSpPr>
        <p:spPr>
          <a:xfrm>
            <a:off x="473720" y="4478664"/>
            <a:ext cx="8213080" cy="767894"/>
          </a:xfrm>
        </p:spPr>
        <p:txBody>
          <a:bodyPr anchor="ctr"/>
          <a:lstStyle/>
          <a:p>
            <a:pPr marL="255651" lvl="0" indent="-255651" fontAlgn="base">
              <a:spcBef>
                <a:spcPct val="20000"/>
              </a:spcBef>
              <a:spcAft>
                <a:spcPct val="0"/>
              </a:spcAft>
              <a:buSzPts val="2400"/>
              <a:buNone/>
              <a:tabLst/>
            </a:pPr>
            <a:r>
              <a:rPr lang="en-US" altLang="en-US" sz="2400" kern="1200" dirty="0">
                <a:solidFill>
                  <a:srgbClr val="000000"/>
                </a:solidFill>
                <a:latin typeface="Arial (Body)"/>
                <a:ea typeface="ＭＳ Ｐゴシック" charset="-128"/>
              </a:rPr>
              <a:t>“The old brown fox runs.”</a:t>
            </a:r>
          </a:p>
          <a:p>
            <a:pPr marL="255651" lvl="0" indent="-255651" fontAlgn="base">
              <a:spcBef>
                <a:spcPct val="20000"/>
              </a:spcBef>
              <a:spcAft>
                <a:spcPct val="0"/>
              </a:spcAft>
              <a:buSzPts val="2400"/>
              <a:buNone/>
              <a:tabLst/>
            </a:pPr>
            <a:r>
              <a:rPr lang="en-US" altLang="en-US" sz="2400" kern="1200" dirty="0">
                <a:solidFill>
                  <a:srgbClr val="000000"/>
                </a:solidFill>
                <a:latin typeface="Arial (Body)"/>
                <a:ea typeface="ＭＳ Ｐゴシック" charset="-128"/>
              </a:rPr>
              <a:t>[[bold 0 6] [italics 5 12</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449516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Do We Encode All That?</a:t>
            </a:r>
          </a:p>
        </p:txBody>
      </p:sp>
      <p:sp>
        <p:nvSpPr>
          <p:cNvPr id="3" name="Text Placeholder 2"/>
          <p:cNvSpPr>
            <a:spLocks noGrp="1"/>
          </p:cNvSpPr>
          <p:nvPr>
            <p:ph type="body" idx="1"/>
          </p:nvPr>
        </p:nvSpPr>
        <p:spPr>
          <a:xfrm>
            <a:off x="457200" y="1600200"/>
            <a:ext cx="839724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Is it a single value? </a:t>
            </a:r>
            <a:r>
              <a:rPr lang="en-US" altLang="en-US" sz="2400" kern="1200" dirty="0" smtClean="0">
                <a:solidFill>
                  <a:srgbClr val="000000"/>
                </a:solidFill>
                <a:latin typeface="Arial (Body)"/>
                <a:ea typeface="ＭＳ Ｐゴシック" charset="-128"/>
              </a:rPr>
              <a:t>Not </a:t>
            </a:r>
            <a:r>
              <a:rPr lang="en-US" altLang="en-US" sz="2400" kern="1200" dirty="0">
                <a:solidFill>
                  <a:srgbClr val="000000"/>
                </a:solidFill>
                <a:latin typeface="Arial (Body)"/>
                <a:ea typeface="ＭＳ Ｐゴシック" charset="-128"/>
              </a:rPr>
              <a:t>really.</a:t>
            </a:r>
          </a:p>
          <a:p>
            <a:pPr lvl="0" fontAlgn="base">
              <a:spcAft>
                <a:spcPct val="0"/>
              </a:spcAft>
              <a:buSzPts val="2400"/>
              <a:tabLst/>
            </a:pPr>
            <a:r>
              <a:rPr lang="en-US" altLang="en-US" sz="2400" kern="1200" dirty="0">
                <a:solidFill>
                  <a:srgbClr val="000000"/>
                </a:solidFill>
                <a:latin typeface="Arial (Body)"/>
                <a:ea typeface="ＭＳ Ｐゴシック" charset="-128"/>
              </a:rPr>
              <a:t>Do we encode it all in a complex list? </a:t>
            </a:r>
            <a:r>
              <a:rPr lang="en-US" altLang="en-US" sz="2400" kern="1200" dirty="0" smtClean="0">
                <a:solidFill>
                  <a:srgbClr val="000000"/>
                </a:solidFill>
                <a:latin typeface="Arial (Body)"/>
                <a:ea typeface="ＭＳ Ｐゴシック" charset="-128"/>
              </a:rPr>
              <a:t>We </a:t>
            </a:r>
            <a:r>
              <a:rPr lang="en-US" altLang="en-US" sz="2400" kern="1200" dirty="0">
                <a:solidFill>
                  <a:srgbClr val="000000"/>
                </a:solidFill>
                <a:latin typeface="Arial (Body)"/>
                <a:ea typeface="ＭＳ Ｐゴシック" charset="-128"/>
              </a:rPr>
              <a:t>could.</a:t>
            </a:r>
          </a:p>
          <a:p>
            <a:pPr lvl="0" fontAlgn="base">
              <a:spcAft>
                <a:spcPct val="0"/>
              </a:spcAft>
              <a:buSzPts val="2400"/>
              <a:tabLst/>
            </a:pPr>
            <a:r>
              <a:rPr lang="en-US" altLang="en-US" sz="2400" kern="1200" dirty="0">
                <a:solidFill>
                  <a:srgbClr val="000000"/>
                </a:solidFill>
                <a:latin typeface="Arial (Body)"/>
                <a:ea typeface="ＭＳ Ｐゴシック" charset="-128"/>
              </a:rPr>
              <a:t>How do most text systems handle this?</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As </a:t>
            </a:r>
            <a:r>
              <a:rPr lang="en-US" altLang="en-US" sz="2400" b="1" kern="1200" dirty="0">
                <a:solidFill>
                  <a:srgbClr val="000000"/>
                </a:solidFill>
                <a:latin typeface="Arial (Body)"/>
                <a:ea typeface="ＭＳ Ｐゴシック" charset="-128"/>
                <a:cs typeface="+mn-cs"/>
              </a:rPr>
              <a:t>objects</a:t>
            </a:r>
          </a:p>
          <a:p>
            <a:pPr marL="1144800" lvl="2" indent="-230400" fontAlgn="base">
              <a:spcAft>
                <a:spcPct val="0"/>
              </a:spcAft>
              <a:buSzPts val="2400"/>
            </a:pPr>
            <a:r>
              <a:rPr lang="en-US" altLang="en-US" sz="2400" kern="1200" dirty="0">
                <a:solidFill>
                  <a:srgbClr val="000000"/>
                </a:solidFill>
                <a:latin typeface="Arial (Body)"/>
                <a:ea typeface="ＭＳ Ｐゴシック" charset="-128"/>
                <a:cs typeface="+mn-cs"/>
              </a:rPr>
              <a:t>Objects have data, maybe in many parts.</a:t>
            </a:r>
          </a:p>
          <a:p>
            <a:pPr marL="1144800" lvl="2" indent="-230400" fontAlgn="base">
              <a:spcAft>
                <a:spcPct val="0"/>
              </a:spcAft>
              <a:buSzPts val="2400"/>
            </a:pPr>
            <a:r>
              <a:rPr lang="en-US" altLang="en-US" sz="2400" kern="1200" dirty="0">
                <a:solidFill>
                  <a:srgbClr val="000000"/>
                </a:solidFill>
                <a:latin typeface="Arial (Body)"/>
                <a:ea typeface="ＭＳ Ｐゴシック" charset="-128"/>
                <a:cs typeface="+mn-cs"/>
              </a:rPr>
              <a:t>Objects know how to act upon their data.</a:t>
            </a:r>
          </a:p>
          <a:p>
            <a:pPr marL="1144800" lvl="2" indent="-230400" fontAlgn="base">
              <a:spcAft>
                <a:spcPct val="0"/>
              </a:spcAft>
              <a:buSzPts val="2400"/>
            </a:pPr>
            <a:r>
              <a:rPr lang="en-US" altLang="en-US" sz="2400" kern="1200" dirty="0" smtClean="0">
                <a:solidFill>
                  <a:srgbClr val="000000"/>
                </a:solidFill>
                <a:latin typeface="Arial (Body)"/>
                <a:ea typeface="ＭＳ Ｐゴシック" charset="-128"/>
                <a:cs typeface="+mn-cs"/>
              </a:rPr>
              <a:t>Objects</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 </a:t>
            </a:r>
            <a:r>
              <a:rPr lang="en-US" altLang="en-US" sz="2400" b="1" kern="1200" dirty="0">
                <a:solidFill>
                  <a:srgbClr val="000000"/>
                </a:solidFill>
                <a:latin typeface="Arial (Body)"/>
                <a:ea typeface="ＭＳ Ｐゴシック" charset="-128"/>
                <a:cs typeface="+mn-cs"/>
              </a:rPr>
              <a:t>methods</a:t>
            </a:r>
            <a:r>
              <a:rPr lang="en-US" altLang="en-US" sz="2400" kern="1200" dirty="0">
                <a:solidFill>
                  <a:srgbClr val="000000"/>
                </a:solidFill>
                <a:latin typeface="Arial (Body)"/>
                <a:ea typeface="ＭＳ Ｐゴシック" charset="-128"/>
                <a:cs typeface="+mn-cs"/>
              </a:rPr>
              <a:t> may be known only to that object, or may be known by many objects, but each object performs that method differently.</a:t>
            </a:r>
          </a:p>
        </p:txBody>
      </p:sp>
    </p:spTree>
    <p:extLst>
      <p:ext uri="{BB962C8B-B14F-4D97-AF65-F5344CB8AC3E}">
        <p14:creationId xmlns:p14="http://schemas.microsoft.com/office/powerpoint/2010/main" val="10782539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What Can We Do with All This</a:t>
            </a:r>
            <a:r>
              <a:rPr lang="en-US" altLang="en-US" kern="1200" dirty="0" smtClean="0">
                <a:latin typeface="Times New Roman" panose="02020603050405020304" pitchFamily="18" charset="0"/>
                <a:ea typeface="ＭＳ Ｐゴシック" charset="-128"/>
              </a:rPr>
              <a: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noAutofit/>
          </a:bodyPr>
          <a:lstStyle/>
          <a:p>
            <a:pPr eaLnBrk="1" hangingPunct="1"/>
            <a:r>
              <a:rPr lang="en-US" altLang="en-US" sz="2200" dirty="0">
                <a:latin typeface="+mn-lt"/>
                <a:ea typeface="ＭＳ Ｐゴシック" charset="-128"/>
              </a:rPr>
              <a:t>Answer: Just about anything!</a:t>
            </a:r>
          </a:p>
          <a:p>
            <a:pPr eaLnBrk="1" hangingPunct="1"/>
            <a:r>
              <a:rPr lang="en-US" altLang="en-US" sz="2200" dirty="0">
                <a:latin typeface="+mn-lt"/>
                <a:ea typeface="ＭＳ Ｐゴシック" charset="-128"/>
              </a:rPr>
              <a:t>Strings and lists are about as powerful as one gets in Python</a:t>
            </a:r>
          </a:p>
          <a:p>
            <a:pPr lvl="1" eaLnBrk="1" hangingPunct="1">
              <a:buFontTx/>
              <a:buChar char="‒"/>
            </a:pPr>
            <a:r>
              <a:rPr lang="en-US" altLang="en-US" sz="2200" dirty="0">
                <a:latin typeface="+mn-lt"/>
                <a:ea typeface="ＭＳ Ｐゴシック" charset="-128"/>
              </a:rPr>
              <a:t>By </a:t>
            </a:r>
            <a:r>
              <a:rPr lang="en-US" altLang="ja-JP" sz="2200" dirty="0" smtClean="0">
                <a:latin typeface="+mn-lt"/>
                <a:ea typeface="ＭＳ Ｐゴシック" charset="-128"/>
              </a:rPr>
              <a:t>“powerful,” </a:t>
            </a:r>
            <a:r>
              <a:rPr lang="en-US" altLang="ja-JP" sz="2200" dirty="0">
                <a:latin typeface="+mn-lt"/>
                <a:ea typeface="ＭＳ Ｐゴシック" charset="-128"/>
              </a:rPr>
              <a:t>we mean that we can do a lot of different kinds of computation with them.</a:t>
            </a:r>
          </a:p>
          <a:p>
            <a:pPr eaLnBrk="1" hangingPunct="1"/>
            <a:r>
              <a:rPr lang="en-US" altLang="en-US" sz="2200" dirty="0">
                <a:latin typeface="+mn-lt"/>
                <a:ea typeface="ＭＳ Ｐゴシック" charset="-128"/>
              </a:rPr>
              <a:t>Examples:</a:t>
            </a:r>
          </a:p>
          <a:p>
            <a:pPr lvl="1" eaLnBrk="1" hangingPunct="1">
              <a:buFontTx/>
              <a:buChar char="‒"/>
            </a:pPr>
            <a:r>
              <a:rPr lang="en-US" altLang="en-US" sz="2200" dirty="0">
                <a:latin typeface="+mn-lt"/>
                <a:ea typeface="ＭＳ Ｐゴシック" charset="-128"/>
              </a:rPr>
              <a:t>Pull up a Web page and grab information out of it, from within a function.</a:t>
            </a:r>
          </a:p>
          <a:p>
            <a:pPr lvl="1" eaLnBrk="1" hangingPunct="1">
              <a:buFontTx/>
              <a:buChar char="‒"/>
            </a:pPr>
            <a:r>
              <a:rPr lang="en-US" altLang="en-US" sz="2200" dirty="0">
                <a:latin typeface="+mn-lt"/>
                <a:ea typeface="ＭＳ Ｐゴシック" charset="-128"/>
              </a:rPr>
              <a:t>Find a nucleotide sequence in a string and print its name.</a:t>
            </a:r>
          </a:p>
          <a:p>
            <a:pPr lvl="1" eaLnBrk="1" hangingPunct="1">
              <a:buFontTx/>
              <a:buChar char="‒"/>
            </a:pPr>
            <a:r>
              <a:rPr lang="en-US" altLang="en-US" sz="2200" dirty="0">
                <a:latin typeface="+mn-lt"/>
                <a:ea typeface="ＭＳ Ｐゴシック" charset="-128"/>
              </a:rPr>
              <a:t>Manipulate </a:t>
            </a:r>
            <a:r>
              <a:rPr lang="en-US" altLang="en-US" sz="2200" dirty="0" smtClean="0">
                <a:latin typeface="+mn-lt"/>
                <a:ea typeface="ＭＳ Ｐゴシック" charset="-128"/>
              </a:rPr>
              <a:t>functions</a:t>
            </a:r>
            <a:r>
              <a:rPr lang="fr-FR" altLang="ja-JP" sz="2200" dirty="0" smtClean="0">
                <a:latin typeface="+mn-lt"/>
                <a:ea typeface="ＭＳ Ｐゴシック" charset="-128"/>
              </a:rPr>
              <a:t>’</a:t>
            </a:r>
            <a:r>
              <a:rPr lang="en-US" altLang="en-US" sz="2200" dirty="0" smtClean="0">
                <a:latin typeface="+mn-lt"/>
                <a:ea typeface="ＭＳ Ｐゴシック" charset="-128"/>
              </a:rPr>
              <a:t> </a:t>
            </a:r>
            <a:r>
              <a:rPr lang="en-US" altLang="en-US" sz="2200" dirty="0">
                <a:latin typeface="+mn-lt"/>
                <a:ea typeface="ＭＳ Ｐゴシック" charset="-128"/>
              </a:rPr>
              <a:t>source</a:t>
            </a:r>
          </a:p>
          <a:p>
            <a:pPr eaLnBrk="1" hangingPunct="1"/>
            <a:r>
              <a:rPr lang="en-US" altLang="en-US" sz="2200" dirty="0">
                <a:latin typeface="+mn-lt"/>
                <a:ea typeface="ＭＳ Ｐゴシック" charset="-128"/>
              </a:rPr>
              <a:t>But first, we have to learn how to manipulate files…</a:t>
            </a:r>
          </a:p>
        </p:txBody>
      </p:sp>
    </p:spTree>
    <p:extLst>
      <p:ext uri="{BB962C8B-B14F-4D97-AF65-F5344CB8AC3E}">
        <p14:creationId xmlns:p14="http://schemas.microsoft.com/office/powerpoint/2010/main" val="2729149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a:latin typeface="Times New Roman" panose="02020603050405020304" pitchFamily="18" charset="0"/>
                <a:ea typeface="ＭＳ Ｐゴシック" charset="0"/>
                <a:cs typeface="+mj-cs"/>
              </a:rPr>
              <a:t>Files: Places to Put Strings and Other Stuff</a:t>
            </a:r>
          </a:p>
        </p:txBody>
      </p:sp>
      <p:sp>
        <p:nvSpPr>
          <p:cNvPr id="3" name="Content Placeholder 2"/>
          <p:cNvSpPr>
            <a:spLocks noGrp="1"/>
          </p:cNvSpPr>
          <p:nvPr>
            <p:ph type="body" idx="1"/>
          </p:nvPr>
        </p:nvSpPr>
        <p:spPr>
          <a:xfrm>
            <a:off x="457200" y="1615190"/>
            <a:ext cx="8229600" cy="2163764"/>
          </a:xfrm>
        </p:spPr>
        <p:txBody>
          <a:bodyPr wrap="square" lIns="91425" tIns="91425" rIns="91425" bIns="91425">
            <a:noAutofit/>
          </a:bodyPr>
          <a:lstStyle/>
          <a:p>
            <a:pPr marL="255600" lvl="0" indent="-255600" fontAlgn="base">
              <a:spcAft>
                <a:spcPct val="0"/>
              </a:spcAft>
            </a:pPr>
            <a:r>
              <a:rPr lang="en-US" altLang="en-US" sz="2200" kern="1200" dirty="0">
                <a:solidFill>
                  <a:srgbClr val="000000"/>
                </a:solidFill>
                <a:latin typeface="+mn-lt"/>
                <a:ea typeface="ＭＳ Ｐゴシック" charset="-128"/>
              </a:rPr>
              <a:t>Files are these named large collections of bytes.</a:t>
            </a:r>
          </a:p>
          <a:p>
            <a:pPr marL="255600" lvl="0" indent="-255600" fontAlgn="base">
              <a:spcAft>
                <a:spcPct val="0"/>
              </a:spcAft>
            </a:pPr>
            <a:r>
              <a:rPr lang="en-US" altLang="en-US" sz="2200" kern="1200" dirty="0">
                <a:solidFill>
                  <a:srgbClr val="000000"/>
                </a:solidFill>
                <a:latin typeface="+mn-lt"/>
                <a:ea typeface="ＭＳ Ｐゴシック" charset="-128"/>
              </a:rPr>
              <a:t>Files typically have a </a:t>
            </a:r>
            <a:r>
              <a:rPr lang="en-US" altLang="en-US" sz="2200" b="1" kern="1200" dirty="0">
                <a:solidFill>
                  <a:srgbClr val="000000"/>
                </a:solidFill>
                <a:latin typeface="+mn-lt"/>
                <a:ea typeface="ＭＳ Ｐゴシック" charset="-128"/>
              </a:rPr>
              <a:t>base</a:t>
            </a:r>
            <a:r>
              <a:rPr lang="en-US" altLang="en-US" sz="2200" kern="1200" dirty="0">
                <a:solidFill>
                  <a:srgbClr val="000000"/>
                </a:solidFill>
                <a:latin typeface="+mn-lt"/>
                <a:ea typeface="ＭＳ Ｐゴシック" charset="-128"/>
              </a:rPr>
              <a:t> name and a </a:t>
            </a:r>
            <a:r>
              <a:rPr lang="en-US" altLang="en-US" sz="2200" b="1" kern="1200" dirty="0">
                <a:solidFill>
                  <a:srgbClr val="000000"/>
                </a:solidFill>
                <a:latin typeface="+mn-lt"/>
                <a:ea typeface="ＭＳ Ｐゴシック" charset="-128"/>
              </a:rPr>
              <a:t>suffix</a:t>
            </a:r>
          </a:p>
          <a:p>
            <a:pPr marL="741600" lvl="1" indent="-284400" fontAlgn="base">
              <a:spcAft>
                <a:spcPct val="0"/>
              </a:spcAft>
              <a:buSzPts val="2400"/>
            </a:pPr>
            <a:r>
              <a:rPr lang="en-US" altLang="en-US" sz="2200" kern="1200" dirty="0">
                <a:solidFill>
                  <a:srgbClr val="000000"/>
                </a:solidFill>
                <a:latin typeface="+mn-lt"/>
                <a:ea typeface="ＭＳ Ｐゴシック" charset="-128"/>
                <a:cs typeface="+mn-cs"/>
              </a:rPr>
              <a:t>barbara.jpg has a base name of </a:t>
            </a:r>
            <a:r>
              <a:rPr lang="en-US" altLang="ja-JP" sz="2200" kern="1200" dirty="0" smtClean="0">
                <a:solidFill>
                  <a:srgbClr val="000000"/>
                </a:solidFill>
                <a:latin typeface="+mn-lt"/>
                <a:ea typeface="ＭＳ Ｐゴシック" charset="-128"/>
                <a:cs typeface="+mn-cs"/>
              </a:rPr>
              <a:t>“barbara” </a:t>
            </a:r>
            <a:r>
              <a:rPr lang="en-US" altLang="ja-JP" sz="2200" kern="1200" dirty="0">
                <a:solidFill>
                  <a:srgbClr val="000000"/>
                </a:solidFill>
                <a:latin typeface="+mn-lt"/>
                <a:ea typeface="ＭＳ Ｐゴシック" charset="-128"/>
                <a:cs typeface="+mn-cs"/>
              </a:rPr>
              <a:t>and a suffix of </a:t>
            </a:r>
            <a:r>
              <a:rPr lang="en-US" altLang="ja-JP" sz="2200" kern="1200" dirty="0" smtClean="0">
                <a:solidFill>
                  <a:srgbClr val="000000"/>
                </a:solidFill>
                <a:latin typeface="+mn-lt"/>
                <a:ea typeface="ＭＳ Ｐゴシック" charset="-128"/>
                <a:cs typeface="+mn-cs"/>
              </a:rPr>
              <a:t>“.j</a:t>
            </a:r>
            <a:r>
              <a:rPr lang="en-US" altLang="ja-JP" sz="100" kern="1200" dirty="0" smtClean="0">
                <a:solidFill>
                  <a:srgbClr val="000000"/>
                </a:solidFill>
                <a:latin typeface="+mn-lt"/>
                <a:ea typeface="ＭＳ Ｐゴシック" charset="-128"/>
                <a:cs typeface="+mn-cs"/>
              </a:rPr>
              <a:t> </a:t>
            </a:r>
            <a:r>
              <a:rPr lang="en-US" altLang="ja-JP" sz="2200" kern="1200" dirty="0" smtClean="0">
                <a:solidFill>
                  <a:srgbClr val="000000"/>
                </a:solidFill>
                <a:latin typeface="+mn-lt"/>
                <a:ea typeface="ＭＳ Ｐゴシック" charset="-128"/>
                <a:cs typeface="+mn-cs"/>
              </a:rPr>
              <a:t>p</a:t>
            </a:r>
            <a:r>
              <a:rPr lang="en-US" altLang="ja-JP" sz="100" kern="1200" dirty="0" smtClean="0">
                <a:solidFill>
                  <a:srgbClr val="000000"/>
                </a:solidFill>
                <a:latin typeface="+mn-lt"/>
                <a:ea typeface="ＭＳ Ｐゴシック" charset="-128"/>
                <a:cs typeface="+mn-cs"/>
              </a:rPr>
              <a:t> </a:t>
            </a:r>
            <a:r>
              <a:rPr lang="en-US" altLang="ja-JP" sz="2200" kern="1200" dirty="0" smtClean="0">
                <a:solidFill>
                  <a:srgbClr val="000000"/>
                </a:solidFill>
                <a:latin typeface="+mn-lt"/>
                <a:ea typeface="ＭＳ Ｐゴシック" charset="-128"/>
                <a:cs typeface="+mn-cs"/>
              </a:rPr>
              <a:t>g”</a:t>
            </a:r>
            <a:endParaRPr lang="en-US" altLang="ja-JP" sz="2200" kern="1200" dirty="0">
              <a:solidFill>
                <a:srgbClr val="000000"/>
              </a:solidFill>
              <a:latin typeface="+mn-lt"/>
              <a:ea typeface="ＭＳ Ｐゴシック" charset="-128"/>
              <a:cs typeface="+mn-cs"/>
            </a:endParaRPr>
          </a:p>
          <a:p>
            <a:pPr marL="255600" lvl="0" indent="-255600" fontAlgn="base">
              <a:spcAft>
                <a:spcPct val="0"/>
              </a:spcAft>
            </a:pPr>
            <a:r>
              <a:rPr lang="en-US" altLang="en-US" sz="2200" kern="1200" dirty="0">
                <a:solidFill>
                  <a:srgbClr val="000000"/>
                </a:solidFill>
                <a:latin typeface="+mn-lt"/>
                <a:ea typeface="ＭＳ Ｐゴシック" charset="-128"/>
              </a:rPr>
              <a:t>Files exist in </a:t>
            </a:r>
            <a:r>
              <a:rPr lang="en-US" altLang="en-US" sz="2200" b="1" kern="1200" dirty="0">
                <a:solidFill>
                  <a:srgbClr val="000000"/>
                </a:solidFill>
                <a:latin typeface="+mn-lt"/>
                <a:ea typeface="ＭＳ Ｐゴシック" charset="-128"/>
              </a:rPr>
              <a:t>directories</a:t>
            </a:r>
            <a:r>
              <a:rPr lang="en-US" altLang="en-US" sz="2200" kern="1200" dirty="0">
                <a:solidFill>
                  <a:srgbClr val="000000"/>
                </a:solidFill>
                <a:latin typeface="+mn-lt"/>
                <a:ea typeface="ＭＳ Ｐゴシック" charset="-128"/>
              </a:rPr>
              <a:t> (sometimes called </a:t>
            </a:r>
            <a:r>
              <a:rPr lang="en-US" altLang="en-US" sz="2200" b="1" kern="1200" dirty="0">
                <a:solidFill>
                  <a:srgbClr val="000000"/>
                </a:solidFill>
                <a:latin typeface="+mn-lt"/>
                <a:ea typeface="ＭＳ Ｐゴシック" charset="-128"/>
              </a:rPr>
              <a:t>folders</a:t>
            </a:r>
            <a:r>
              <a:rPr lang="en-US" altLang="en-US" sz="2200" kern="1200" dirty="0">
                <a:solidFill>
                  <a:srgbClr val="000000"/>
                </a:solidFill>
                <a:latin typeface="+mn-lt"/>
                <a:ea typeface="ＭＳ Ｐゴシック" charset="-128"/>
              </a:rPr>
              <a:t>)</a:t>
            </a:r>
          </a:p>
        </p:txBody>
      </p:sp>
      <p:pic>
        <p:nvPicPr>
          <p:cNvPr id="6" name="Picture 2" descr="Computer code. The code has 2 lines. The lines read as follows. Line 1. right angle bracket right angle bracket right angle bracket file equals pick A file left parenthesis right parenthesis. Line 2. right angle bracket right angle bracket right angle bracket print file. The output reads, C colon forward slash i p dash book forward slash media sources forward slash 640 multiplied by 480 period j p 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772" y="4004081"/>
            <a:ext cx="5094453" cy="91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idx="2"/>
          </p:nvPr>
        </p:nvSpPr>
        <p:spPr>
          <a:xfrm>
            <a:off x="457199" y="5099040"/>
            <a:ext cx="8431967" cy="792094"/>
          </a:xfrm>
        </p:spPr>
        <p:txBody>
          <a:bodyPr/>
          <a:lstStyle/>
          <a:p>
            <a:pPr marL="0" indent="0">
              <a:buNone/>
            </a:pPr>
            <a:r>
              <a:rPr lang="en-US" altLang="en-US" sz="2200" kern="1200" dirty="0">
                <a:solidFill>
                  <a:srgbClr val="000000"/>
                </a:solidFill>
                <a:latin typeface="+mn-lt"/>
                <a:ea typeface="ＭＳ Ｐゴシック" charset="-128"/>
              </a:rPr>
              <a:t>Tells us that the file </a:t>
            </a:r>
            <a:r>
              <a:rPr lang="en-US" altLang="ja-JP" sz="2200" kern="1200" dirty="0">
                <a:solidFill>
                  <a:srgbClr val="000000"/>
                </a:solidFill>
                <a:latin typeface="+mn-lt"/>
                <a:ea typeface="ＭＳ Ｐゴシック" charset="-128"/>
              </a:rPr>
              <a:t>“640×480.j</a:t>
            </a:r>
            <a:r>
              <a:rPr lang="en-US" altLang="ja-JP" sz="100" kern="1200" dirty="0">
                <a:solidFill>
                  <a:srgbClr val="000000"/>
                </a:solidFill>
                <a:latin typeface="+mn-lt"/>
                <a:ea typeface="ＭＳ Ｐゴシック" charset="-128"/>
              </a:rPr>
              <a:t> </a:t>
            </a:r>
            <a:r>
              <a:rPr lang="en-US" altLang="ja-JP" sz="2200" kern="1200" dirty="0">
                <a:solidFill>
                  <a:srgbClr val="000000"/>
                </a:solidFill>
                <a:latin typeface="+mn-lt"/>
                <a:ea typeface="ＭＳ Ｐゴシック" charset="-128"/>
              </a:rPr>
              <a:t>p</a:t>
            </a:r>
            <a:r>
              <a:rPr lang="en-US" altLang="ja-JP" sz="100" kern="1200" dirty="0">
                <a:solidFill>
                  <a:srgbClr val="000000"/>
                </a:solidFill>
                <a:latin typeface="+mn-lt"/>
                <a:ea typeface="ＭＳ Ｐゴシック" charset="-128"/>
              </a:rPr>
              <a:t> </a:t>
            </a:r>
            <a:r>
              <a:rPr lang="en-US" altLang="ja-JP" sz="2200" kern="1200" dirty="0">
                <a:solidFill>
                  <a:srgbClr val="000000"/>
                </a:solidFill>
                <a:latin typeface="+mn-lt"/>
                <a:ea typeface="ＭＳ Ｐゴシック" charset="-128"/>
              </a:rPr>
              <a:t>g” is in the folder “mediasources” in the folder </a:t>
            </a:r>
            <a:r>
              <a:rPr lang="en-US" altLang="ja-JP" sz="2200" kern="1200" dirty="0" smtClean="0">
                <a:solidFill>
                  <a:srgbClr val="000000"/>
                </a:solidFill>
                <a:latin typeface="+mn-lt"/>
                <a:ea typeface="ＭＳ Ｐゴシック" charset="-128"/>
              </a:rPr>
              <a:t>“i</a:t>
            </a:r>
            <a:r>
              <a:rPr lang="en-US" altLang="ja-JP" sz="100" kern="1200" dirty="0" smtClean="0">
                <a:solidFill>
                  <a:srgbClr val="000000"/>
                </a:solidFill>
                <a:latin typeface="+mn-lt"/>
                <a:ea typeface="ＭＳ Ｐゴシック" charset="-128"/>
              </a:rPr>
              <a:t> </a:t>
            </a:r>
            <a:r>
              <a:rPr lang="en-US" altLang="ja-JP" sz="2200" kern="1200" dirty="0" smtClean="0">
                <a:solidFill>
                  <a:srgbClr val="000000"/>
                </a:solidFill>
                <a:latin typeface="+mn-lt"/>
                <a:ea typeface="ＭＳ Ｐゴシック" charset="-128"/>
              </a:rPr>
              <a:t>p-book</a:t>
            </a:r>
            <a:r>
              <a:rPr lang="en-US" altLang="ja-JP" sz="2200" kern="1200" dirty="0">
                <a:solidFill>
                  <a:srgbClr val="000000"/>
                </a:solidFill>
                <a:latin typeface="+mn-lt"/>
                <a:ea typeface="ＭＳ Ｐゴシック" charset="-128"/>
              </a:rPr>
              <a:t>” on the disk “C</a:t>
            </a:r>
            <a:r>
              <a:rPr lang="en-US" altLang="ja-JP" sz="2200" kern="1200" dirty="0" smtClean="0">
                <a:solidFill>
                  <a:srgbClr val="000000"/>
                </a:solidFill>
                <a:latin typeface="+mn-lt"/>
                <a:ea typeface="ＭＳ Ｐゴシック" charset="-128"/>
              </a:rPr>
              <a:t>:”</a:t>
            </a:r>
            <a:endParaRPr lang="en-US" altLang="en-US" sz="2200" kern="1200" dirty="0">
              <a:solidFill>
                <a:srgbClr val="000000"/>
              </a:solidFill>
              <a:latin typeface="+mn-lt"/>
              <a:ea typeface="ＭＳ Ｐゴシック" charset="-128"/>
            </a:endParaRPr>
          </a:p>
        </p:txBody>
      </p:sp>
    </p:spTree>
    <p:extLst>
      <p:ext uri="{BB962C8B-B14F-4D97-AF65-F5344CB8AC3E}">
        <p14:creationId xmlns:p14="http://schemas.microsoft.com/office/powerpoint/2010/main" val="1022201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Directories</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Directories can contain files or other directories.</a:t>
            </a:r>
          </a:p>
          <a:p>
            <a:pPr lvl="0" fontAlgn="base">
              <a:spcAft>
                <a:spcPct val="0"/>
              </a:spcAft>
              <a:buSzPts val="2400"/>
              <a:tabLst/>
            </a:pPr>
            <a:r>
              <a:rPr lang="en-US" altLang="en-US" sz="2400" kern="1200" dirty="0">
                <a:solidFill>
                  <a:srgbClr val="000000"/>
                </a:solidFill>
                <a:latin typeface="Arial (Body)"/>
                <a:ea typeface="ＭＳ Ｐゴシック" charset="-128"/>
              </a:rPr>
              <a:t>There is a base directory on your computer, sometimes called the </a:t>
            </a:r>
            <a:r>
              <a:rPr lang="en-US" altLang="en-US" sz="2400" b="1" kern="1200" dirty="0">
                <a:solidFill>
                  <a:srgbClr val="000000"/>
                </a:solidFill>
                <a:latin typeface="Arial (Body)"/>
                <a:ea typeface="ＭＳ Ｐゴシック" charset="-128"/>
              </a:rPr>
              <a:t>root directory</a:t>
            </a:r>
          </a:p>
          <a:p>
            <a:pPr lvl="0" fontAlgn="base">
              <a:spcAft>
                <a:spcPct val="0"/>
              </a:spcAft>
              <a:buSzPts val="2400"/>
              <a:tabLst/>
            </a:pPr>
            <a:r>
              <a:rPr lang="en-US" altLang="en-US" sz="2400" kern="1200" dirty="0">
                <a:solidFill>
                  <a:srgbClr val="000000"/>
                </a:solidFill>
                <a:latin typeface="Arial (Body)"/>
                <a:ea typeface="ＭＳ Ｐゴシック" charset="-128"/>
              </a:rPr>
              <a:t>A complete description of what directories to visit to get to your file is called a </a:t>
            </a:r>
            <a:r>
              <a:rPr lang="en-US" altLang="en-US" sz="2400" b="1" kern="1200" dirty="0">
                <a:solidFill>
                  <a:srgbClr val="000000"/>
                </a:solidFill>
                <a:latin typeface="Arial (Body)"/>
                <a:ea typeface="ＭＳ Ｐゴシック" charset="-128"/>
              </a:rPr>
              <a:t>path</a:t>
            </a:r>
          </a:p>
        </p:txBody>
      </p:sp>
    </p:spTree>
    <p:extLst>
      <p:ext uri="{BB962C8B-B14F-4D97-AF65-F5344CB8AC3E}">
        <p14:creationId xmlns:p14="http://schemas.microsoft.com/office/powerpoint/2010/main" val="4933068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We Call This Structure A </a:t>
            </a:r>
            <a:r>
              <a:rPr lang="en-US" altLang="en-US" kern="1200" dirty="0" smtClean="0">
                <a:latin typeface="Times New Roman" panose="02020603050405020304" pitchFamily="18" charset="0"/>
                <a:ea typeface="ＭＳ Ｐゴシック" charset="-128"/>
              </a:rPr>
              <a:t>“Tree”</a:t>
            </a:r>
            <a:endParaRPr lang="en-US" altLang="en-US" kern="1200" dirty="0">
              <a:latin typeface="Times New Roman" panose="02020603050405020304" pitchFamily="18" charset="0"/>
              <a:ea typeface="ＭＳ Ｐゴシック" charset="-128"/>
            </a:endParaRPr>
          </a:p>
        </p:txBody>
      </p:sp>
      <p:sp>
        <p:nvSpPr>
          <p:cNvPr id="4" name="Content Placeholder 3"/>
          <p:cNvSpPr>
            <a:spLocks noGrp="1"/>
          </p:cNvSpPr>
          <p:nvPr>
            <p:ph type="body" idx="1"/>
          </p:nvPr>
        </p:nvSpPr>
        <p:spPr>
          <a:xfrm>
            <a:off x="457200" y="1600201"/>
            <a:ext cx="4369633" cy="3575956"/>
          </a:xfrm>
        </p:spPr>
        <p:txBody>
          <a:bodyPr wrap="square" lIns="91425" tIns="91425" rIns="91425" bIns="91425">
            <a:noAutofit/>
          </a:bodyPr>
          <a:lstStyle/>
          <a:p>
            <a:pPr marL="255600" lvl="0" indent="-255600" fontAlgn="base">
              <a:spcAft>
                <a:spcPct val="0"/>
              </a:spcAft>
              <a:buSzPts val="2400"/>
            </a:pPr>
            <a:r>
              <a:rPr lang="en-US" altLang="en-US" sz="2400" kern="1200" dirty="0">
                <a:solidFill>
                  <a:srgbClr val="000000"/>
                </a:solidFill>
                <a:latin typeface="Arial (Body)"/>
                <a:ea typeface="ＭＳ Ｐゴシック" charset="-128"/>
              </a:rPr>
              <a:t>C:\ is the </a:t>
            </a:r>
            <a:r>
              <a:rPr lang="en-US" altLang="en-US" sz="2400" b="1" kern="1200" dirty="0">
                <a:solidFill>
                  <a:srgbClr val="000000"/>
                </a:solidFill>
                <a:latin typeface="Arial (Body)"/>
                <a:ea typeface="ＭＳ Ｐゴシック" charset="-128"/>
              </a:rPr>
              <a:t>root</a:t>
            </a:r>
            <a:r>
              <a:rPr lang="en-US" altLang="en-US" sz="2400" kern="1200" dirty="0">
                <a:solidFill>
                  <a:srgbClr val="000000"/>
                </a:solidFill>
                <a:latin typeface="Arial (Body)"/>
                <a:ea typeface="ＭＳ Ｐゴシック" charset="-128"/>
              </a:rPr>
              <a:t> of the tree.</a:t>
            </a:r>
          </a:p>
          <a:p>
            <a:pPr marL="255600" lvl="0" indent="-255600" fontAlgn="base">
              <a:spcAft>
                <a:spcPct val="0"/>
              </a:spcAft>
              <a:buSzPts val="2400"/>
            </a:pPr>
            <a:r>
              <a:rPr lang="en-US" altLang="en-US" sz="2400" kern="1200" dirty="0">
                <a:solidFill>
                  <a:srgbClr val="000000"/>
                </a:solidFill>
                <a:latin typeface="Arial (Body)"/>
                <a:ea typeface="ＭＳ Ｐゴシック" charset="-128"/>
              </a:rPr>
              <a:t>It has </a:t>
            </a:r>
            <a:r>
              <a:rPr lang="en-US" altLang="en-US" sz="2400" b="1" kern="1200" dirty="0">
                <a:solidFill>
                  <a:srgbClr val="000000"/>
                </a:solidFill>
                <a:latin typeface="Arial (Body)"/>
                <a:ea typeface="ＭＳ Ｐゴシック" charset="-128"/>
              </a:rPr>
              <a:t>branches</a:t>
            </a:r>
            <a:r>
              <a:rPr lang="en-US" altLang="en-US" sz="2400" kern="1200" dirty="0">
                <a:solidFill>
                  <a:srgbClr val="000000"/>
                </a:solidFill>
                <a:latin typeface="Arial (Body)"/>
                <a:ea typeface="ＭＳ Ｐゴシック" charset="-128"/>
              </a:rPr>
              <a:t>, each of which is a directory</a:t>
            </a:r>
          </a:p>
          <a:p>
            <a:pPr marL="255600" lvl="0" indent="-255600" fontAlgn="base">
              <a:spcAft>
                <a:spcPct val="0"/>
              </a:spcAft>
              <a:buSzPts val="2400"/>
            </a:pPr>
            <a:r>
              <a:rPr lang="en-US" altLang="en-US" sz="2400" kern="1200" dirty="0">
                <a:solidFill>
                  <a:srgbClr val="000000"/>
                </a:solidFill>
                <a:latin typeface="Arial (Body)"/>
                <a:ea typeface="ＭＳ Ｐゴシック" charset="-128"/>
              </a:rPr>
              <a:t>Any directory (branch) can contain more directories (branches) and files (</a:t>
            </a:r>
            <a:r>
              <a:rPr lang="en-US" altLang="en-US" sz="2400" b="1" kern="1200" dirty="0">
                <a:solidFill>
                  <a:srgbClr val="000000"/>
                </a:solidFill>
                <a:latin typeface="Arial (Body)"/>
                <a:ea typeface="ＭＳ Ｐゴシック" charset="-128"/>
              </a:rPr>
              <a:t>leaves</a:t>
            </a:r>
            <a:r>
              <a:rPr lang="en-US" altLang="en-US" sz="2400" kern="1200" dirty="0" smtClean="0">
                <a:solidFill>
                  <a:srgbClr val="000000"/>
                </a:solidFill>
                <a:latin typeface="Arial (Body)"/>
                <a:ea typeface="ＭＳ Ｐゴシック" charset="-128"/>
              </a:rPr>
              <a:t>)</a:t>
            </a:r>
            <a:endParaRPr lang="en-US" altLang="en-US" sz="2400" kern="1200" dirty="0">
              <a:solidFill>
                <a:prstClr val="black"/>
              </a:solidFill>
              <a:latin typeface="Constantia"/>
              <a:ea typeface="ＭＳ Ｐゴシック" charset="-128"/>
            </a:endParaRPr>
          </a:p>
        </p:txBody>
      </p:sp>
      <p:pic>
        <p:nvPicPr>
          <p:cNvPr id="5" name="Picture 4" descr="An illustration depicts the path of an image file. C drive has Documents and settings, and Windows. Documents and settings has a folder Mark Guzdial. There are 2 sub folders media sources and c s 1 3 1 5. The sub folder media sources has a file 640 by 480 period j p g."/>
          <p:cNvPicPr>
            <a:picLocks noChangeAspect="1"/>
          </p:cNvPicPr>
          <p:nvPr/>
        </p:nvPicPr>
        <p:blipFill rotWithShape="1">
          <a:blip r:embed="rId2"/>
          <a:srcRect l="2143" t="2492" r="4911"/>
          <a:stretch/>
        </p:blipFill>
        <p:spPr>
          <a:xfrm>
            <a:off x="5013866" y="1632859"/>
            <a:ext cx="3672934" cy="4036914"/>
          </a:xfrm>
          <a:prstGeom prst="rect">
            <a:avLst/>
          </a:prstGeom>
        </p:spPr>
      </p:pic>
    </p:spTree>
    <p:extLst>
      <p:ext uri="{BB962C8B-B14F-4D97-AF65-F5344CB8AC3E}">
        <p14:creationId xmlns:p14="http://schemas.microsoft.com/office/powerpoint/2010/main" val="3858641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Why Do I Care About All This?</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If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re </a:t>
            </a:r>
            <a:r>
              <a:rPr lang="en-US" altLang="en-US" sz="2400" kern="1200" dirty="0">
                <a:solidFill>
                  <a:srgbClr val="000000"/>
                </a:solidFill>
                <a:latin typeface="Arial (Body)"/>
                <a:ea typeface="ＭＳ Ｐゴシック" charset="-128"/>
              </a:rPr>
              <a:t>going to process files, you need to know where they are (directories) and how to specify them (paths).</a:t>
            </a:r>
          </a:p>
          <a:p>
            <a:pPr lvl="0" fontAlgn="base">
              <a:spcAft>
                <a:spcPct val="0"/>
              </a:spcAft>
              <a:buSzPts val="2400"/>
              <a:tabLst/>
            </a:pPr>
            <a:r>
              <a:rPr lang="en-US" altLang="en-US" sz="2400" kern="1200" dirty="0">
                <a:solidFill>
                  <a:srgbClr val="000000"/>
                </a:solidFill>
                <a:latin typeface="Arial (Body)"/>
                <a:ea typeface="ＭＳ Ｐゴシック" charset="-128"/>
              </a:rPr>
              <a:t>If </a:t>
            </a:r>
            <a:r>
              <a:rPr lang="en-US" altLang="en-US" sz="2400" kern="1200" dirty="0" smtClean="0">
                <a:solidFill>
                  <a:srgbClr val="000000"/>
                </a:solidFill>
                <a:latin typeface="Arial (Body)"/>
                <a:ea typeface="ＭＳ Ｐゴシック" charset="-128"/>
              </a:rPr>
              <a:t>you</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re </a:t>
            </a:r>
            <a:r>
              <a:rPr lang="en-US" altLang="en-US" sz="2400" kern="1200" dirty="0">
                <a:solidFill>
                  <a:srgbClr val="000000"/>
                </a:solidFill>
                <a:latin typeface="Arial (Body)"/>
                <a:ea typeface="ＭＳ Ｐゴシック" charset="-128"/>
              </a:rPr>
              <a:t>going to do movie processing, which involves </a:t>
            </a:r>
            <a:r>
              <a:rPr lang="en-US" altLang="en-US" sz="2400" b="1" kern="1200" dirty="0">
                <a:solidFill>
                  <a:srgbClr val="000000"/>
                </a:solidFill>
                <a:latin typeface="Arial (Body)"/>
                <a:ea typeface="ＭＳ Ｐゴシック" charset="-128"/>
              </a:rPr>
              <a:t>lots</a:t>
            </a:r>
            <a:r>
              <a:rPr lang="en-US" altLang="en-US" sz="2400" kern="1200" dirty="0">
                <a:solidFill>
                  <a:srgbClr val="000000"/>
                </a:solidFill>
                <a:latin typeface="Arial (Body)"/>
                <a:ea typeface="ＭＳ Ｐゴシック" charset="-128"/>
              </a:rPr>
              <a:t> of files, you need to be able to write programs that process all the files in a directory (or even several directories) without having to write down each and every name of the files.</a:t>
            </a:r>
          </a:p>
        </p:txBody>
      </p:sp>
    </p:spTree>
    <p:extLst>
      <p:ext uri="{BB962C8B-B14F-4D97-AF65-F5344CB8AC3E}">
        <p14:creationId xmlns:p14="http://schemas.microsoft.com/office/powerpoint/2010/main" val="3275647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Using Lists to </a:t>
            </a:r>
            <a:r>
              <a:rPr lang="en-US" altLang="en-US" kern="1200" dirty="0" smtClean="0">
                <a:latin typeface="Times New Roman" panose="02020603050405020304" pitchFamily="18" charset="0"/>
                <a:ea typeface="ＭＳ Ｐゴシック" charset="-128"/>
              </a:rPr>
              <a:t>Represent</a:t>
            </a:r>
            <a:endParaRPr lang="en-US" altLang="en-US" sz="2000" b="0" kern="1200" dirty="0">
              <a:latin typeface="Times New Roman" panose="02020603050405020304" pitchFamily="18" charset="0"/>
              <a:ea typeface="ＭＳ Ｐゴシック" charset="-128"/>
            </a:endParaRPr>
          </a:p>
        </p:txBody>
      </p:sp>
      <p:pic>
        <p:nvPicPr>
          <p:cNvPr id="23" name="Picture 22" descr="Computer code representing lists and their output. The code has. The lines read as follows. Line 1. right angle bracket, right angle bracket right angle bracket tree equals left bracket left bracket double quote Leaf 1 double quote, double quote Leaf 2 double quote right bracket, left bracket left bracket double quote Leaf 3 double quote right bracket, left bracket double quote Leaf 4 double quote right bracket, double quote Leaf 5 double quote right bracket right bracket. Line 2. right angle bracket, right angle bracket print tree. The corresponding output is, left bracket left bracket single quote Leaf 1 single quote comma single quote Leaf 2 single quote right bracket comma left bracket left bracket single quote Leaf 3 single quote right bracket comma left bracket single quote Leaf 4 single quote right bracket comma single quote Leaf 5 single quote right bracket right bracket. Line 3. right angle bracket right angle bracket right angle bracket print tree left bracket 0 right bracket. The corresponding output is, left bracket single quote Leaf 1 single quote, single quote Leaf 2 single quote right bracket. Line 4. right angle bracket right angle bracket right angle bracket print tree left bracket 1 right bracket. The corresponding output is, left bracket left bracket single quote Leaf 3 single quote right bracket, left bracket single quote Leaf 4 single quote right bracket, single quote Leaf 5 single quote right bracket. Line 5. right angle bracket right angle bracket right angle bracket print tree left bracket 1 right bracket left bracket 0 right bracket. The corresponding output is, left bracket single quote Leaf 3 single quote right bracket. Line 6. right angle bracket right angle bracket right angle bracket print tree left bracket 1 right bracket left bracket 1 right bracket. The corresponding output is, left bracket single quote Leaf 4 single quote right bracket. Line 7. right angle bracket right angle bracket right angle bracket print tree left bracket 1 right bracket left bracket 2 right bracket. The corresponding output is, Leaf 5."/>
          <p:cNvPicPr>
            <a:picLocks noChangeAspect="1"/>
          </p:cNvPicPr>
          <p:nvPr/>
        </p:nvPicPr>
        <p:blipFill rotWithShape="1">
          <a:blip r:embed="rId2"/>
          <a:srcRect l="2622" t="2933" r="2988" b="11513"/>
          <a:stretch/>
        </p:blipFill>
        <p:spPr>
          <a:xfrm>
            <a:off x="583760" y="1630122"/>
            <a:ext cx="3997625" cy="3979860"/>
          </a:xfrm>
          <a:prstGeom prst="rect">
            <a:avLst/>
          </a:prstGeom>
        </p:spPr>
      </p:pic>
      <p:pic>
        <p:nvPicPr>
          <p:cNvPr id="3" name="Picture 2" descr="An illustration depicts a binary tree. 2 arrows indicate 2 nodes. The left node has 2 child nodes, leaf 1 and leaf 2. The right node has 2 child nodes and another node leaf 5. The first node has a child leaf 3 and the second node has a child leaf 4."/>
          <p:cNvPicPr>
            <a:picLocks noChangeAspect="1"/>
          </p:cNvPicPr>
          <p:nvPr/>
        </p:nvPicPr>
        <p:blipFill>
          <a:blip r:embed="rId3"/>
          <a:stretch>
            <a:fillRect/>
          </a:stretch>
        </p:blipFill>
        <p:spPr>
          <a:xfrm>
            <a:off x="4716499" y="2832139"/>
            <a:ext cx="3970301" cy="2473880"/>
          </a:xfrm>
          <a:prstGeom prst="rect">
            <a:avLst/>
          </a:prstGeom>
        </p:spPr>
      </p:pic>
      <p:sp>
        <p:nvSpPr>
          <p:cNvPr id="9" name="Content Placeholder 8"/>
          <p:cNvSpPr>
            <a:spLocks noGrp="1"/>
          </p:cNvSpPr>
          <p:nvPr>
            <p:ph sz="quarter" idx="18"/>
          </p:nvPr>
        </p:nvSpPr>
        <p:spPr>
          <a:xfrm>
            <a:off x="457201" y="5792545"/>
            <a:ext cx="8229599" cy="408380"/>
          </a:xfrm>
        </p:spPr>
        <p:txBody>
          <a:bodyPr wrap="square" lIns="91425" tIns="91425" rIns="91425" bIns="91425" anchor="ctr">
            <a:noAutofit/>
          </a:bodyPr>
          <a:lstStyle/>
          <a:p>
            <a:pPr marL="0" lvl="0" indent="0" eaLnBrk="0" fontAlgn="base" hangingPunct="0">
              <a:spcBef>
                <a:spcPct val="50000"/>
              </a:spcBef>
              <a:spcAft>
                <a:spcPct val="0"/>
              </a:spcAft>
              <a:buSzPts val="2400"/>
              <a:buNone/>
            </a:pPr>
            <a:r>
              <a:rPr lang="en-US" altLang="en-US" sz="2000" b="1" kern="1200" dirty="0">
                <a:solidFill>
                  <a:srgbClr val="000000"/>
                </a:solidFill>
                <a:latin typeface="Arial (Body)"/>
                <a:ea typeface="ＭＳ Ｐゴシック" charset="-128"/>
                <a:cs typeface="+mn-cs"/>
              </a:rPr>
              <a:t>The Point:</a:t>
            </a:r>
            <a:r>
              <a:rPr lang="en-US" altLang="en-US" sz="2000" kern="1200" dirty="0">
                <a:solidFill>
                  <a:srgbClr val="000000"/>
                </a:solidFill>
                <a:latin typeface="Arial (Body)"/>
                <a:ea typeface="ＭＳ Ｐゴシック" charset="-128"/>
                <a:cs typeface="+mn-cs"/>
              </a:rPr>
              <a:t> Lists allow us to represent complex relationships, like trees</a:t>
            </a:r>
          </a:p>
        </p:txBody>
      </p:sp>
    </p:spTree>
    <p:extLst>
      <p:ext uri="{BB962C8B-B14F-4D97-AF65-F5344CB8AC3E}">
        <p14:creationId xmlns:p14="http://schemas.microsoft.com/office/powerpoint/2010/main" val="3454267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72103"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to Open a File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643846"/>
          </a:xfrm>
        </p:spPr>
        <p:txBody>
          <a:bodyPr wrap="square" lIns="91425" tIns="91425" rIns="91425" bIns="91425">
            <a:noAutofit/>
          </a:bodyPr>
          <a:lstStyle/>
          <a:p>
            <a:pPr eaLnBrk="1" hangingPunct="1"/>
            <a:r>
              <a:rPr lang="en-US" altLang="en-US" sz="2200" dirty="0">
                <a:latin typeface="+mn-lt"/>
                <a:ea typeface="ＭＳ Ｐゴシック" charset="-128"/>
              </a:rPr>
              <a:t>For reading or writing a file (getting characters out or putting characters in), you need to use </a:t>
            </a:r>
            <a:r>
              <a:rPr lang="en-US" altLang="en-US" sz="2200" b="1" dirty="0">
                <a:latin typeface="+mn-lt"/>
                <a:ea typeface="ＭＳ Ｐゴシック" charset="-128"/>
              </a:rPr>
              <a:t>open</a:t>
            </a:r>
            <a:endParaRPr lang="en-US" altLang="en-US" sz="2200" dirty="0">
              <a:latin typeface="+mn-lt"/>
              <a:ea typeface="ＭＳ Ｐゴシック" charset="-128"/>
            </a:endParaRPr>
          </a:p>
          <a:p>
            <a:pPr eaLnBrk="1" hangingPunct="1"/>
            <a:r>
              <a:rPr lang="en-US" altLang="en-US" sz="2200" b="1" dirty="0">
                <a:latin typeface="+mn-lt"/>
                <a:ea typeface="ＭＳ Ｐゴシック" charset="-128"/>
              </a:rPr>
              <a:t>open(filename,how)</a:t>
            </a:r>
            <a:r>
              <a:rPr lang="en-US" altLang="en-US" sz="2200" dirty="0">
                <a:latin typeface="+mn-lt"/>
                <a:ea typeface="ＭＳ Ｐゴシック" charset="-128"/>
              </a:rPr>
              <a:t> opens the filename.</a:t>
            </a:r>
          </a:p>
          <a:p>
            <a:pPr lvl="1" eaLnBrk="1" hangingPunct="1">
              <a:buFontTx/>
              <a:buChar char="‒"/>
            </a:pPr>
            <a:r>
              <a:rPr lang="en-US" altLang="en-US" sz="2200" dirty="0">
                <a:latin typeface="+mn-lt"/>
                <a:ea typeface="ＭＳ Ｐゴシック" charset="-128"/>
              </a:rPr>
              <a:t>If you </a:t>
            </a:r>
            <a:r>
              <a:rPr lang="en-US" altLang="en-US" sz="2200" dirty="0" smtClean="0">
                <a:latin typeface="+mn-lt"/>
                <a:ea typeface="ＭＳ Ｐゴシック" charset="-128"/>
              </a:rPr>
              <a:t>don</a:t>
            </a:r>
            <a:r>
              <a:rPr lang="fr-FR" altLang="ja-JP" sz="2200" dirty="0" smtClean="0">
                <a:latin typeface="+mn-lt"/>
                <a:ea typeface="ＭＳ Ｐゴシック" charset="-128"/>
              </a:rPr>
              <a:t>’</a:t>
            </a:r>
            <a:r>
              <a:rPr lang="en-US" altLang="en-US" sz="2200" dirty="0" smtClean="0">
                <a:latin typeface="+mn-lt"/>
                <a:ea typeface="ＭＳ Ｐゴシック" charset="-128"/>
              </a:rPr>
              <a:t>t </a:t>
            </a:r>
            <a:r>
              <a:rPr lang="en-US" altLang="en-US" sz="2200" dirty="0">
                <a:latin typeface="+mn-lt"/>
                <a:ea typeface="ＭＳ Ｐゴシック" charset="-128"/>
              </a:rPr>
              <a:t>provide a full path, the filename is assumed to be in the same directory as </a:t>
            </a:r>
            <a:r>
              <a:rPr lang="en-US" altLang="en-US" sz="2200" dirty="0" smtClean="0">
                <a:latin typeface="+mn-lt"/>
                <a:ea typeface="ＭＳ Ｐゴシック" charset="-128"/>
              </a:rPr>
              <a:t>J</a:t>
            </a:r>
            <a:r>
              <a:rPr lang="en-US" altLang="en-US" sz="100" dirty="0" smtClean="0">
                <a:latin typeface="+mn-lt"/>
                <a:ea typeface="ＭＳ Ｐゴシック" charset="-128"/>
              </a:rPr>
              <a:t> </a:t>
            </a:r>
            <a:r>
              <a:rPr lang="en-US" altLang="en-US" sz="2200" dirty="0" smtClean="0">
                <a:latin typeface="+mn-lt"/>
                <a:ea typeface="ＭＳ Ｐゴシック" charset="-128"/>
              </a:rPr>
              <a:t>E</a:t>
            </a:r>
            <a:r>
              <a:rPr lang="en-US" altLang="en-US" sz="100" dirty="0" smtClean="0">
                <a:latin typeface="+mn-lt"/>
                <a:ea typeface="ＭＳ Ｐゴシック" charset="-128"/>
              </a:rPr>
              <a:t> </a:t>
            </a:r>
            <a:r>
              <a:rPr lang="en-US" altLang="en-US" sz="2200" dirty="0" smtClean="0">
                <a:latin typeface="+mn-lt"/>
                <a:ea typeface="ＭＳ Ｐゴシック" charset="-128"/>
              </a:rPr>
              <a:t>S</a:t>
            </a:r>
            <a:r>
              <a:rPr lang="en-US" altLang="en-US" sz="2200" dirty="0">
                <a:latin typeface="+mn-lt"/>
                <a:ea typeface="ＭＳ Ｐゴシック" charset="-128"/>
              </a:rPr>
              <a:t>.</a:t>
            </a:r>
          </a:p>
          <a:p>
            <a:pPr eaLnBrk="1" hangingPunct="1"/>
            <a:r>
              <a:rPr lang="en-US" altLang="en-US" sz="2200" b="1" dirty="0">
                <a:latin typeface="+mn-lt"/>
                <a:ea typeface="ＭＳ Ｐゴシック" charset="-128"/>
              </a:rPr>
              <a:t>how</a:t>
            </a:r>
            <a:r>
              <a:rPr lang="en-US" altLang="en-US" sz="2200" dirty="0">
                <a:latin typeface="+mn-lt"/>
                <a:ea typeface="ＭＳ Ｐゴシック" charset="-128"/>
              </a:rPr>
              <a:t> is a two character string that says what you want to do with the string.</a:t>
            </a:r>
          </a:p>
          <a:p>
            <a:pPr lvl="1" eaLnBrk="1" hangingPunct="1">
              <a:buFontTx/>
              <a:buChar char="‒"/>
            </a:pPr>
            <a:r>
              <a:rPr lang="en-US" altLang="ja-JP" sz="2200" dirty="0" smtClean="0">
                <a:latin typeface="+mn-lt"/>
                <a:ea typeface="ＭＳ Ｐゴシック" charset="-128"/>
              </a:rPr>
              <a:t>“rt” </a:t>
            </a:r>
            <a:r>
              <a:rPr lang="en-US" altLang="ja-JP" sz="2200" dirty="0">
                <a:latin typeface="+mn-lt"/>
                <a:ea typeface="ＭＳ Ｐゴシック" charset="-128"/>
              </a:rPr>
              <a:t>means </a:t>
            </a:r>
            <a:r>
              <a:rPr lang="en-US" altLang="ja-JP" sz="2200" dirty="0" smtClean="0">
                <a:latin typeface="+mn-lt"/>
                <a:ea typeface="ＭＳ Ｐゴシック" charset="-128"/>
              </a:rPr>
              <a:t>“read text”</a:t>
            </a:r>
            <a:endParaRPr lang="en-US" altLang="ja-JP" sz="2200" dirty="0">
              <a:latin typeface="+mn-lt"/>
              <a:ea typeface="ＭＳ Ｐゴシック" charset="-128"/>
            </a:endParaRPr>
          </a:p>
          <a:p>
            <a:pPr lvl="1" eaLnBrk="1" hangingPunct="1">
              <a:buFontTx/>
              <a:buChar char="‒"/>
            </a:pPr>
            <a:r>
              <a:rPr lang="en-US" altLang="ja-JP" sz="2200" dirty="0" smtClean="0">
                <a:latin typeface="+mn-lt"/>
                <a:ea typeface="ＭＳ Ｐゴシック" charset="-128"/>
              </a:rPr>
              <a:t>“wt” </a:t>
            </a:r>
            <a:r>
              <a:rPr lang="en-US" altLang="ja-JP" sz="2200" dirty="0">
                <a:latin typeface="+mn-lt"/>
                <a:ea typeface="ＭＳ Ｐゴシック" charset="-128"/>
              </a:rPr>
              <a:t>means </a:t>
            </a:r>
            <a:r>
              <a:rPr lang="en-US" altLang="ja-JP" sz="2200" dirty="0" smtClean="0">
                <a:latin typeface="+mn-lt"/>
                <a:ea typeface="ＭＳ Ｐゴシック" charset="-128"/>
              </a:rPr>
              <a:t>“write text”</a:t>
            </a:r>
            <a:endParaRPr lang="en-US" altLang="ja-JP" sz="2200" dirty="0">
              <a:latin typeface="+mn-lt"/>
              <a:ea typeface="ＭＳ Ｐゴシック" charset="-128"/>
            </a:endParaRPr>
          </a:p>
          <a:p>
            <a:pPr lvl="1" eaLnBrk="1" hangingPunct="1">
              <a:buFontTx/>
              <a:buChar char="‒"/>
            </a:pPr>
            <a:r>
              <a:rPr lang="en-US" altLang="ja-JP" sz="2200" dirty="0" smtClean="0">
                <a:latin typeface="+mn-lt"/>
                <a:ea typeface="ＭＳ Ｐゴシック" charset="-128"/>
              </a:rPr>
              <a:t>“rb” </a:t>
            </a:r>
            <a:r>
              <a:rPr lang="en-US" altLang="ja-JP" sz="2200" dirty="0">
                <a:latin typeface="+mn-lt"/>
                <a:ea typeface="ＭＳ Ｐゴシック" charset="-128"/>
              </a:rPr>
              <a:t>and </a:t>
            </a:r>
            <a:r>
              <a:rPr lang="en-US" altLang="ja-JP" sz="2200" dirty="0" smtClean="0">
                <a:latin typeface="+mn-lt"/>
                <a:ea typeface="ＭＳ Ｐゴシック" charset="-128"/>
              </a:rPr>
              <a:t>“wb” </a:t>
            </a:r>
            <a:r>
              <a:rPr lang="en-US" altLang="ja-JP" sz="2200" dirty="0">
                <a:latin typeface="+mn-lt"/>
                <a:ea typeface="ＭＳ Ｐゴシック" charset="-128"/>
              </a:rPr>
              <a:t>means read or write </a:t>
            </a:r>
            <a:r>
              <a:rPr lang="en-US" altLang="ja-JP" sz="2200" b="1" dirty="0">
                <a:latin typeface="+mn-lt"/>
                <a:ea typeface="ＭＳ Ｐゴシック" charset="-128"/>
              </a:rPr>
              <a:t>bytes</a:t>
            </a:r>
          </a:p>
          <a:p>
            <a:pPr lvl="2" eaLnBrk="1" hangingPunct="1"/>
            <a:r>
              <a:rPr lang="en-US" altLang="en-US" sz="2200" dirty="0">
                <a:latin typeface="+mn-lt"/>
                <a:ea typeface="ＭＳ Ｐゴシック" charset="-128"/>
              </a:rPr>
              <a:t>We </a:t>
            </a:r>
            <a:r>
              <a:rPr lang="en-US" altLang="en-US" sz="2200" dirty="0" smtClean="0">
                <a:latin typeface="+mn-lt"/>
                <a:ea typeface="ＭＳ Ｐゴシック" charset="-128"/>
              </a:rPr>
              <a:t>won</a:t>
            </a:r>
            <a:r>
              <a:rPr lang="fr-FR" altLang="ja-JP" sz="2200" dirty="0" smtClean="0">
                <a:latin typeface="+mn-lt"/>
                <a:ea typeface="ＭＳ Ｐゴシック" charset="-128"/>
              </a:rPr>
              <a:t>’</a:t>
            </a:r>
            <a:r>
              <a:rPr lang="en-US" altLang="en-US" sz="2200" dirty="0" smtClean="0">
                <a:latin typeface="+mn-lt"/>
                <a:ea typeface="ＭＳ Ｐゴシック" charset="-128"/>
              </a:rPr>
              <a:t>t </a:t>
            </a:r>
            <a:r>
              <a:rPr lang="en-US" altLang="en-US" sz="2200" dirty="0">
                <a:latin typeface="+mn-lt"/>
                <a:ea typeface="ＭＳ Ｐゴシック" charset="-128"/>
              </a:rPr>
              <a:t>do much of that</a:t>
            </a:r>
          </a:p>
        </p:txBody>
      </p:sp>
    </p:spTree>
    <p:extLst>
      <p:ext uri="{BB962C8B-B14F-4D97-AF65-F5344CB8AC3E}">
        <p14:creationId xmlns:p14="http://schemas.microsoft.com/office/powerpoint/2010/main" val="4248386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Methods on Files: Open Returns a File Object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1"/>
            <a:ext cx="8229600" cy="944880"/>
          </a:xfrm>
        </p:spPr>
        <p:txBody>
          <a:bodyPr wrap="square" lIns="91425" tIns="91425" rIns="91425" bIns="91425">
            <a:noAutofit/>
          </a:bodyPr>
          <a:lstStyle/>
          <a:p>
            <a:pPr eaLnBrk="1" hangingPunct="1"/>
            <a:r>
              <a:rPr lang="en-US" altLang="en-US" sz="2200" b="1" dirty="0">
                <a:latin typeface="+mn-lt"/>
                <a:ea typeface="ＭＳ Ｐゴシック" charset="-128"/>
              </a:rPr>
              <a:t>open()</a:t>
            </a:r>
            <a:r>
              <a:rPr lang="en-US" altLang="en-US" sz="2200" dirty="0">
                <a:latin typeface="+mn-lt"/>
                <a:ea typeface="ＭＳ Ｐゴシック" charset="-128"/>
              </a:rPr>
              <a:t> returns a file object that you use to manipulate the </a:t>
            </a:r>
            <a:r>
              <a:rPr lang="en-US" altLang="en-US" sz="2200" dirty="0" smtClean="0">
                <a:latin typeface="+mn-lt"/>
                <a:ea typeface="ＭＳ Ｐゴシック" charset="-128"/>
              </a:rPr>
              <a:t>file</a:t>
            </a:r>
          </a:p>
          <a:p>
            <a:pPr lvl="1"/>
            <a:r>
              <a:rPr lang="en-US" altLang="en-US" sz="2200" dirty="0">
                <a:latin typeface="+mn-lt"/>
                <a:ea typeface="ＭＳ Ｐゴシック" charset="-128"/>
              </a:rPr>
              <a:t> </a:t>
            </a:r>
          </a:p>
        </p:txBody>
      </p:sp>
      <p:pic>
        <p:nvPicPr>
          <p:cNvPr id="5" name="Picture 4" descr="Example colon file = open left parenthesis double quote my file double quote comma double quote w t double quote right parenthesis."/>
          <p:cNvPicPr>
            <a:picLocks noChangeAspect="1"/>
          </p:cNvPicPr>
          <p:nvPr/>
        </p:nvPicPr>
        <p:blipFill rotWithShape="1">
          <a:blip r:embed="rId2"/>
          <a:srcRect l="3296" t="19884" b="20462"/>
          <a:stretch/>
        </p:blipFill>
        <p:spPr>
          <a:xfrm>
            <a:off x="1295400" y="2179320"/>
            <a:ext cx="3849796" cy="320040"/>
          </a:xfrm>
          <a:prstGeom prst="rect">
            <a:avLst/>
          </a:prstGeom>
        </p:spPr>
      </p:pic>
      <p:sp>
        <p:nvSpPr>
          <p:cNvPr id="4" name="Text Placeholder 3"/>
          <p:cNvSpPr>
            <a:spLocks noGrp="1"/>
          </p:cNvSpPr>
          <p:nvPr>
            <p:ph type="body" idx="2"/>
          </p:nvPr>
        </p:nvSpPr>
        <p:spPr>
          <a:xfrm>
            <a:off x="457200" y="2682990"/>
            <a:ext cx="8229600" cy="3261360"/>
          </a:xfrm>
        </p:spPr>
        <p:txBody>
          <a:bodyPr anchor="ctr"/>
          <a:lstStyle/>
          <a:p>
            <a:pPr eaLnBrk="1" hangingPunct="1"/>
            <a:r>
              <a:rPr lang="en-US" altLang="en-US" sz="2200" b="1" dirty="0">
                <a:latin typeface="+mn-lt"/>
                <a:ea typeface="ＭＳ Ｐゴシック" charset="-128"/>
              </a:rPr>
              <a:t>file.read()</a:t>
            </a:r>
            <a:r>
              <a:rPr lang="en-US" altLang="en-US" sz="2200" dirty="0">
                <a:latin typeface="+mn-lt"/>
                <a:ea typeface="ＭＳ Ｐゴシック" charset="-128"/>
              </a:rPr>
              <a:t> reads the whole file as a single string.</a:t>
            </a:r>
          </a:p>
          <a:p>
            <a:pPr eaLnBrk="1" hangingPunct="1"/>
            <a:r>
              <a:rPr lang="en-US" altLang="en-US" sz="2200" b="1" dirty="0">
                <a:latin typeface="+mn-lt"/>
                <a:ea typeface="ＭＳ Ｐゴシック" charset="-128"/>
              </a:rPr>
              <a:t>file.readlines()</a:t>
            </a:r>
            <a:r>
              <a:rPr lang="en-US" altLang="en-US" sz="2200" dirty="0">
                <a:latin typeface="+mn-lt"/>
                <a:ea typeface="ＭＳ Ｐゴシック" charset="-128"/>
              </a:rPr>
              <a:t> reads the whole file into a list where each element is one line.</a:t>
            </a:r>
          </a:p>
          <a:p>
            <a:pPr lvl="1" eaLnBrk="1" hangingPunct="1">
              <a:buFontTx/>
              <a:buChar char="‒"/>
            </a:pPr>
            <a:r>
              <a:rPr lang="en-US" altLang="en-US" sz="2200" dirty="0">
                <a:latin typeface="+mn-lt"/>
                <a:ea typeface="ＭＳ Ｐゴシック" charset="-128"/>
              </a:rPr>
              <a:t>read() and readlines() can only be used once without closing and reopening the file.</a:t>
            </a:r>
          </a:p>
          <a:p>
            <a:pPr eaLnBrk="1" hangingPunct="1"/>
            <a:r>
              <a:rPr lang="en-US" altLang="en-US" sz="2200" b="1" dirty="0">
                <a:latin typeface="+mn-lt"/>
                <a:ea typeface="ＭＳ Ｐゴシック" charset="-128"/>
              </a:rPr>
              <a:t>file.write(something)</a:t>
            </a:r>
            <a:r>
              <a:rPr lang="en-US" altLang="en-US" sz="2200" dirty="0">
                <a:latin typeface="+mn-lt"/>
                <a:ea typeface="ＭＳ Ｐゴシック" charset="-128"/>
              </a:rPr>
              <a:t> writes something to the file</a:t>
            </a:r>
          </a:p>
          <a:p>
            <a:pPr eaLnBrk="1" hangingPunct="1"/>
            <a:r>
              <a:rPr lang="en-US" altLang="en-US" sz="2200" b="1" dirty="0">
                <a:latin typeface="+mn-lt"/>
                <a:ea typeface="ＭＳ Ｐゴシック" charset="-128"/>
              </a:rPr>
              <a:t>file.close()</a:t>
            </a:r>
            <a:r>
              <a:rPr lang="en-US" altLang="en-US" sz="2200" dirty="0">
                <a:latin typeface="+mn-lt"/>
                <a:ea typeface="ＭＳ Ｐゴシック" charset="-128"/>
              </a:rPr>
              <a:t> closes the file—writes it out to the disk, and </a:t>
            </a:r>
            <a:r>
              <a:rPr lang="en-US" altLang="en-US" sz="2200" dirty="0" smtClean="0">
                <a:latin typeface="+mn-lt"/>
                <a:ea typeface="ＭＳ Ｐゴシック" charset="-128"/>
              </a:rPr>
              <a:t>won</a:t>
            </a:r>
            <a:r>
              <a:rPr lang="fr-FR" altLang="ja-JP" sz="2200" dirty="0" smtClean="0">
                <a:latin typeface="+mn-lt"/>
                <a:ea typeface="ＭＳ Ｐゴシック" charset="-128"/>
              </a:rPr>
              <a:t>’</a:t>
            </a:r>
            <a:r>
              <a:rPr lang="en-US" altLang="en-US" sz="2200" dirty="0" smtClean="0">
                <a:latin typeface="+mn-lt"/>
                <a:ea typeface="ＭＳ Ｐゴシック" charset="-128"/>
              </a:rPr>
              <a:t>t </a:t>
            </a:r>
            <a:r>
              <a:rPr lang="en-US" altLang="en-US" sz="2200" dirty="0">
                <a:latin typeface="+mn-lt"/>
                <a:ea typeface="ＭＳ Ｐゴシック" charset="-128"/>
              </a:rPr>
              <a:t>let you do any more to it without re-opening it</a:t>
            </a:r>
            <a:r>
              <a:rPr lang="en-US" altLang="en-US" sz="2200" dirty="0" smtClean="0">
                <a:latin typeface="+mn-lt"/>
                <a:ea typeface="ＭＳ Ｐゴシック" charset="-128"/>
              </a:rPr>
              <a:t>.</a:t>
            </a:r>
            <a:endParaRPr lang="en-US" altLang="en-US" sz="2200" dirty="0">
              <a:latin typeface="+mn-lt"/>
              <a:ea typeface="ＭＳ Ｐゴシック" charset="-128"/>
            </a:endParaRPr>
          </a:p>
        </p:txBody>
      </p:sp>
    </p:spTree>
    <p:extLst>
      <p:ext uri="{BB962C8B-B14F-4D97-AF65-F5344CB8AC3E}">
        <p14:creationId xmlns:p14="http://schemas.microsoft.com/office/powerpoint/2010/main" val="1853124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Text</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noAutofit/>
          </a:bodyPr>
          <a:lstStyle/>
          <a:p>
            <a:pPr eaLnBrk="1" hangingPunct="1"/>
            <a:r>
              <a:rPr lang="en-US" altLang="en-US" sz="2200" dirty="0">
                <a:latin typeface="+mn-lt"/>
                <a:ea typeface="ＭＳ Ｐゴシック" charset="-128"/>
              </a:rPr>
              <a:t>Text is the universal medium</a:t>
            </a:r>
          </a:p>
          <a:p>
            <a:pPr lvl="1" eaLnBrk="1" hangingPunct="1">
              <a:buFontTx/>
              <a:buChar char="‒"/>
            </a:pPr>
            <a:r>
              <a:rPr lang="en-US" altLang="en-US" sz="2200" dirty="0">
                <a:latin typeface="+mn-lt"/>
                <a:ea typeface="ＭＳ Ｐゴシック" charset="-128"/>
              </a:rPr>
              <a:t>We can convert any other media to a text representation.</a:t>
            </a:r>
          </a:p>
          <a:p>
            <a:pPr lvl="1" eaLnBrk="1" hangingPunct="1">
              <a:buFontTx/>
              <a:buChar char="‒"/>
            </a:pPr>
            <a:r>
              <a:rPr lang="en-US" altLang="en-US" sz="2200" dirty="0">
                <a:latin typeface="+mn-lt"/>
                <a:ea typeface="ＭＳ Ｐゴシック" charset="-128"/>
              </a:rPr>
              <a:t>We can convert between media formats using text.</a:t>
            </a:r>
          </a:p>
          <a:p>
            <a:pPr lvl="1" eaLnBrk="1" hangingPunct="1">
              <a:buFontTx/>
              <a:buChar char="‒"/>
            </a:pPr>
            <a:r>
              <a:rPr lang="en-US" altLang="en-US" sz="2200" dirty="0">
                <a:latin typeface="+mn-lt"/>
                <a:ea typeface="ＭＳ Ｐゴシック" charset="-128"/>
              </a:rPr>
              <a:t>Text is simple.</a:t>
            </a:r>
          </a:p>
          <a:p>
            <a:pPr eaLnBrk="1" hangingPunct="1"/>
            <a:r>
              <a:rPr lang="en-US" altLang="en-US" sz="2200" dirty="0">
                <a:latin typeface="+mn-lt"/>
                <a:ea typeface="ＭＳ Ｐゴシック" charset="-128"/>
              </a:rPr>
              <a:t>Like sound, text is usually processed in an </a:t>
            </a:r>
            <a:r>
              <a:rPr lang="en-US" altLang="en-US" sz="2200" b="1" dirty="0">
                <a:latin typeface="+mn-lt"/>
                <a:ea typeface="ＭＳ Ｐゴシック" charset="-128"/>
              </a:rPr>
              <a:t>array</a:t>
            </a:r>
            <a:r>
              <a:rPr lang="en-US" altLang="en-US" sz="2200" dirty="0">
                <a:latin typeface="+mn-lt"/>
                <a:ea typeface="ＭＳ Ｐゴシック" charset="-128"/>
              </a:rPr>
              <a:t>—a long line of characters</a:t>
            </a:r>
          </a:p>
          <a:p>
            <a:pPr eaLnBrk="1" hangingPunct="1"/>
            <a:r>
              <a:rPr lang="en-US" altLang="en-US" sz="2200" dirty="0">
                <a:latin typeface="+mn-lt"/>
                <a:ea typeface="ＭＳ Ｐゴシック" charset="-128"/>
              </a:rPr>
              <a:t>We refer to one of these long line of characters as </a:t>
            </a:r>
            <a:r>
              <a:rPr lang="en-US" altLang="en-US" sz="2200" b="1" dirty="0">
                <a:latin typeface="+mn-lt"/>
                <a:ea typeface="ＭＳ Ｐゴシック" charset="-128"/>
              </a:rPr>
              <a:t>strings</a:t>
            </a:r>
            <a:r>
              <a:rPr lang="en-US" altLang="en-US" sz="2200" i="1" dirty="0">
                <a:latin typeface="+mn-lt"/>
                <a:ea typeface="ＭＳ Ｐゴシック" charset="-128"/>
              </a:rPr>
              <a:t>.</a:t>
            </a:r>
          </a:p>
          <a:p>
            <a:pPr lvl="1" eaLnBrk="1" hangingPunct="1">
              <a:buFontTx/>
              <a:buChar char="‒"/>
            </a:pPr>
            <a:r>
              <a:rPr lang="en-US" altLang="en-US" sz="2200" dirty="0">
                <a:latin typeface="+mn-lt"/>
                <a:ea typeface="ＭＳ Ｐゴシック" charset="-128"/>
              </a:rPr>
              <a:t>In many (especially older) programming languages, text is actually manipulated as arrays of characters. </a:t>
            </a:r>
            <a:r>
              <a:rPr lang="en-US" altLang="en-US" sz="2200" dirty="0" smtClean="0">
                <a:latin typeface="+mn-lt"/>
                <a:ea typeface="ＭＳ Ｐゴシック" charset="-128"/>
              </a:rPr>
              <a:t>It</a:t>
            </a:r>
            <a:r>
              <a:rPr lang="fr-FR" altLang="ja-JP" sz="2200" dirty="0" smtClean="0">
                <a:latin typeface="+mn-lt"/>
                <a:ea typeface="ＭＳ Ｐゴシック" charset="-128"/>
              </a:rPr>
              <a:t>’</a:t>
            </a:r>
            <a:r>
              <a:rPr lang="en-US" altLang="en-US" sz="2200" dirty="0" smtClean="0">
                <a:latin typeface="+mn-lt"/>
                <a:ea typeface="ＭＳ Ｐゴシック" charset="-128"/>
              </a:rPr>
              <a:t>s </a:t>
            </a:r>
            <a:r>
              <a:rPr lang="en-US" altLang="en-US" sz="2200" dirty="0">
                <a:latin typeface="+mn-lt"/>
                <a:ea typeface="ＭＳ Ｐゴシック" charset="-128"/>
              </a:rPr>
              <a:t>horrible! </a:t>
            </a:r>
            <a:r>
              <a:rPr lang="en-US" altLang="en-US" sz="2200" dirty="0" smtClean="0">
                <a:latin typeface="+mn-lt"/>
                <a:ea typeface="ＭＳ Ｐゴシック" charset="-128"/>
              </a:rPr>
              <a:t>Python </a:t>
            </a:r>
            <a:r>
              <a:rPr lang="en-US" altLang="en-US" sz="2200" dirty="0">
                <a:latin typeface="+mn-lt"/>
                <a:ea typeface="ＭＳ Ｐゴシック" charset="-128"/>
              </a:rPr>
              <a:t>actually knows how to deal with strings.</a:t>
            </a:r>
          </a:p>
        </p:txBody>
      </p:sp>
    </p:spTree>
    <p:extLst>
      <p:ext uri="{BB962C8B-B14F-4D97-AF65-F5344CB8AC3E}">
        <p14:creationId xmlns:p14="http://schemas.microsoft.com/office/powerpoint/2010/main" val="3478082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Reading a File</a:t>
            </a:r>
            <a:endParaRPr lang="en-US" altLang="en-US" sz="2000" b="0" kern="1200" dirty="0">
              <a:latin typeface="Times New Roman" panose="02020603050405020304" pitchFamily="18" charset="0"/>
              <a:ea typeface="ＭＳ Ｐゴシック" charset="-128"/>
            </a:endParaRPr>
          </a:p>
        </p:txBody>
      </p:sp>
      <p:pic>
        <p:nvPicPr>
          <p:cNvPr id="5" name="Picture 4" descr="Computer code. The code has 14 lines. The lines read as follows. Line 1. right angle bracket right angle bracket right angle bracket program equals pick A File left parenthesis right parenthesis. Line 2. right angle bracket right angle bracket right angle bracket print program. Line 3. C colon backslash i p dash book backslash programs backslash little Picture period p y. Line 4. right angle bracket right angle bracket right angle bracket file equals open left parenthesis program comma double quote r t double quote right parenthesis. Line 5. right angle bracket right angle bracket right angle bracket contents equals file period read left parenthesis right parenthesis. Line 6. right angle bracket right angle bracket right angle bracket print contents. Line 7. d e f little Picture left parenthesis right parenthesis colon. Line 8, indented once. canvas equals make Picture left parenthesis get Media Path left parenthesis double quote 640 multiplied with 480 period j p g double quote right parenthesis right parenthesis. Line 9, indented once. add Text left parenthesis canvas comma 10 comma 50 comma double quote This is not a picture double quote right parenthesis. Line 10, indented once. add Line left parenthesis canvas comma 10 comma 20 comma 300 comma 50 right parenthesis. Line 11, indented once. add R e c t Filled left parenthesis canvas comma 0 comma 200 comma 300 comma 500 comma yellow right parenthesis. Line 12, indented once. add R e c t left parenthesis canvas comma 10 comma 210 comma 290 comma 490 right parenthesis. Line 13, indented once. return canvas. Line 14. right angle bracket right angle bracket right angle bracket file period close left parenthesis right parenthesis."/>
          <p:cNvPicPr>
            <a:picLocks noChangeAspect="1"/>
          </p:cNvPicPr>
          <p:nvPr/>
        </p:nvPicPr>
        <p:blipFill rotWithShape="1">
          <a:blip r:embed="rId2"/>
          <a:srcRect l="1317" r="28103" b="12344"/>
          <a:stretch/>
        </p:blipFill>
        <p:spPr>
          <a:xfrm>
            <a:off x="560895" y="1681446"/>
            <a:ext cx="6445186" cy="4315125"/>
          </a:xfrm>
          <a:prstGeom prst="rect">
            <a:avLst/>
          </a:prstGeom>
        </p:spPr>
      </p:pic>
    </p:spTree>
    <p:extLst>
      <p:ext uri="{BB962C8B-B14F-4D97-AF65-F5344CB8AC3E}">
        <p14:creationId xmlns:p14="http://schemas.microsoft.com/office/powerpoint/2010/main" val="659704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Reading a File by Lines</a:t>
            </a:r>
          </a:p>
        </p:txBody>
      </p:sp>
      <p:pic>
        <p:nvPicPr>
          <p:cNvPr id="5" name="Picture 4" descr="Computer code. The code has 10 lines. The lines read as follows. Line 1. right angle bracket right angle bracket right angle bracket file equals open left parenthesis program comma double quote r t double quote right parenthesis. Line 2. right angle bracket right angle bracket right angle bracket lines equals file period read lines left parenthesis right parenthesis. Line 3. right angle bracket right angle bracket right angle bracket print lines. Line 4. left bracket single quote d e f little Picture left parenthesis right parenthesis colon backslash n single quote comma single quote. Line 5. canvas equals make Picture left parenthesis get Media Path left parenthesis double quote 640 multiplied with 480 period j p g double quote right parenthesis right parenthesis backslash n single quote comma single quote. Line 6. add Text left parenthesis canvas comma 10 comma 50 comma double quote This is not a picture double quote right parenthesis backslash n single quote comma single quote. Line 7. add Line left parenthesis canvas comma 10 comma 20 comma 300 comma 50 right parenthesis backslash n' comma '. Line 8. add R e c t Filled left parenthesis canvas comma 0 comma 200 comma 300 comma 500 comma yellow right parenthesis backslash n single quote comma single quote. Line 9. add R e c t left parenthesis canvas comma 10 comma 210 comma 290 comma 490 right parenthesis backslash n single quote comma single quote return canvas single quote right bracket. Line 10. right angle bracket right angle bracket right angle bracket file period close left parenthesis right parenthesis."/>
          <p:cNvPicPr>
            <a:picLocks noChangeAspect="1"/>
          </p:cNvPicPr>
          <p:nvPr/>
        </p:nvPicPr>
        <p:blipFill rotWithShape="1">
          <a:blip r:embed="rId2"/>
          <a:srcRect l="2177" t="2562" r="2385" b="18874"/>
          <a:stretch/>
        </p:blipFill>
        <p:spPr>
          <a:xfrm>
            <a:off x="599580" y="1732577"/>
            <a:ext cx="6847561" cy="3022729"/>
          </a:xfrm>
          <a:prstGeom prst="rect">
            <a:avLst/>
          </a:prstGeom>
        </p:spPr>
      </p:pic>
    </p:spTree>
    <p:extLst>
      <p:ext uri="{BB962C8B-B14F-4D97-AF65-F5344CB8AC3E}">
        <p14:creationId xmlns:p14="http://schemas.microsoft.com/office/powerpoint/2010/main" val="15217190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Silly Example of Writing a </a:t>
            </a:r>
            <a:r>
              <a:rPr lang="en-US" altLang="en-US" kern="1200" dirty="0" smtClean="0">
                <a:latin typeface="Times New Roman" panose="02020603050405020304" pitchFamily="18" charset="0"/>
                <a:ea typeface="ＭＳ Ｐゴシック" charset="-128"/>
              </a:rPr>
              <a:t>File</a:t>
            </a:r>
            <a:endParaRPr lang="en-US" altLang="en-US" sz="2000" b="0" kern="1200" dirty="0">
              <a:latin typeface="Times New Roman" panose="02020603050405020304" pitchFamily="18" charset="0"/>
              <a:ea typeface="ＭＳ Ｐゴシック" charset="-128"/>
            </a:endParaRPr>
          </a:p>
        </p:txBody>
      </p:sp>
      <p:pic>
        <p:nvPicPr>
          <p:cNvPr id="7" name="Picture 6" descr="Computer code has 11 lines. The lines read as follows. Line 1. right angle bracket right angle bracket right angle bracket write file = open left parenthesis double quote my file period t x t double quote comma double quote w t double quote right parenthesis. Line 2. right angle bracket right angle bracket right angle bracket write file period write left parenthesis double quote here is some text. double quote right parenthesis. Line 3. right angle bracket right angle bracket right angle bracket write file period write left parenthesis doubel quote here is some more. backward slash n double quote right parenthesis. Line 4. right angle bracket right angle bracket right angle bracket write file period write left parenthesis doubel quote And now we are done. backward slash backward slash THE END double quote right parenthesis. Lines 4 and 5 are labeled, notice the backward slash n to make new lines. Line 5. right angle bracket right angle bracket right angle bracket write file period close left parenthesis right parenthesis. Line 6. right angle bracket right angle bracket right angle bracket write file = open left parenthesis double quote my file period t x t double quote comma double quote r t double quote right parenthesis. Line 7. right angle bracket right angle bracket right angle bracket print write file period read left parenthesis right parenthesis. Line 8. Here is some text. Here is some more. Line 9. And now we're done. Lines 8 and 9 are labeled notice the backward slash n to make new lines. Line 10. THE END. Line 11. right angle bracket right angle bracket right angle bracket write file period close left parenthesis right parenthesis."/>
          <p:cNvPicPr>
            <a:picLocks noChangeAspect="1"/>
          </p:cNvPicPr>
          <p:nvPr/>
        </p:nvPicPr>
        <p:blipFill rotWithShape="1">
          <a:blip r:embed="rId2"/>
          <a:srcRect l="504" t="1604" r="2904" b="2704"/>
          <a:stretch/>
        </p:blipFill>
        <p:spPr>
          <a:xfrm>
            <a:off x="693419" y="1920240"/>
            <a:ext cx="7757161" cy="3977640"/>
          </a:xfrm>
          <a:prstGeom prst="rect">
            <a:avLst/>
          </a:prstGeom>
        </p:spPr>
      </p:pic>
    </p:spTree>
    <p:extLst>
      <p:ext uri="{BB962C8B-B14F-4D97-AF65-F5344CB8AC3E}">
        <p14:creationId xmlns:p14="http://schemas.microsoft.com/office/powerpoint/2010/main" val="5522073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You Get Spam</a:t>
            </a:r>
            <a:endParaRPr lang="en-US" altLang="en-US" sz="2000" b="0" kern="1200" dirty="0">
              <a:latin typeface="Times New Roman" panose="02020603050405020304" pitchFamily="18" charset="0"/>
              <a:ea typeface="ＭＳ Ｐゴシック" charset="-128"/>
            </a:endParaRPr>
          </a:p>
        </p:txBody>
      </p:sp>
      <p:pic>
        <p:nvPicPr>
          <p:cNvPr id="6" name="Picture 5" descr="Computer code. The code has 15 lines. The lines read as follows. Line 1. d e f, form Letter left parenthesis gender comma last Name comma city comma eye Color right parenthesis colon. Line 2, indented once. File equals open left parenthesis double quote form Letter period t x t double quote comma double quote w t double quote right parenthesis. Line 3, indented once. File period write left parenthesis double quote Dear double quote right parenthesis. Line 4, indented once. if gender equals, equals double quote F double quote colon. Line 5, indented twice. File period write left parenthesis double quote Ms. period double quote plus last Name plus double quote colon backslash n double quote right parenthesis. Line 6, indented once. If gender equals, equals double quote M double quote colon. Line 7, indented twice. File period write left parenthesis double quote Mr. period double quote plus last Name plus double quote colon backslash n double quote right parenthesis. Line 8, indented once. File period write left parenthesis double quote I am writing to remind you of the offer double quote right parenthesis. Line 9, indented once. File period write left parenthesis double quote that we sent to you last week period everyone in double quote right parenthesis. Line 10, indented once. File period write left parenthesis city plus double quote knows what an exceptional offer this is exclamation point double quote right parenthesis. Line 11, indented once. file period write left parenthesis double quote left parenthesis Especially those with lovely eyes of double quote plus eye Color plus double quote exclamation point right parenthesis double quote right parenthesis. Line 12, indented once. File period write left parenthesis double quote we hope to hear from you soon period backslash n double quote right parenthesis. Line 13, indented once. File period write left parenthesis double quote sincerely comma backslash n double quote right parenthesis. Line 14. FALSE file period write left parenthesis double quote I period M period A crook comma Attorney at Law double quote right parenthesis. Line 15, indented once. file period close left parenthesis right parenthesis."/>
          <p:cNvPicPr>
            <a:picLocks noChangeAspect="1"/>
          </p:cNvPicPr>
          <p:nvPr/>
        </p:nvPicPr>
        <p:blipFill rotWithShape="1">
          <a:blip r:embed="rId2"/>
          <a:srcRect l="2029" t="2349" r="8196" b="6514"/>
          <a:stretch/>
        </p:blipFill>
        <p:spPr>
          <a:xfrm>
            <a:off x="564409" y="1675106"/>
            <a:ext cx="6710256" cy="4460289"/>
          </a:xfrm>
          <a:prstGeom prst="rect">
            <a:avLst/>
          </a:prstGeom>
        </p:spPr>
      </p:pic>
    </p:spTree>
    <p:extLst>
      <p:ext uri="{BB962C8B-B14F-4D97-AF65-F5344CB8AC3E}">
        <p14:creationId xmlns:p14="http://schemas.microsoft.com/office/powerpoint/2010/main" val="3406510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Trying out our spam generator</a:t>
            </a:r>
            <a:endParaRPr lang="en-US" altLang="en-US" kern="1200" dirty="0">
              <a:latin typeface="Times New Roman" panose="02020603050405020304" pitchFamily="18" charset="0"/>
              <a:ea typeface="ＭＳ Ｐゴシック" charset="-128"/>
            </a:endParaRPr>
          </a:p>
        </p:txBody>
      </p:sp>
      <p:pic>
        <p:nvPicPr>
          <p:cNvPr id="7" name="Picture 6" descr="Computer code reads, right angle bracket right angle bracket right angle bracket form letter left parenthesis double quote M double quote, double quote Guzdial double quote, double quote Decatur double quote, double quote brown double quote right parenthesis."/>
          <p:cNvPicPr>
            <a:picLocks noChangeAspect="1"/>
          </p:cNvPicPr>
          <p:nvPr/>
        </p:nvPicPr>
        <p:blipFill rotWithShape="1">
          <a:blip r:embed="rId2"/>
          <a:srcRect l="2092" t="-3410" b="23173"/>
          <a:stretch/>
        </p:blipFill>
        <p:spPr>
          <a:xfrm>
            <a:off x="491972" y="1745743"/>
            <a:ext cx="6275893" cy="486156"/>
          </a:xfrm>
          <a:prstGeom prst="rect">
            <a:avLst/>
          </a:prstGeom>
        </p:spPr>
      </p:pic>
      <p:sp>
        <p:nvSpPr>
          <p:cNvPr id="4" name="Content Placeholder 3"/>
          <p:cNvSpPr>
            <a:spLocks noGrp="1"/>
          </p:cNvSpPr>
          <p:nvPr>
            <p:ph type="body" idx="1"/>
          </p:nvPr>
        </p:nvSpPr>
        <p:spPr>
          <a:xfrm>
            <a:off x="457200" y="2364294"/>
            <a:ext cx="8229600" cy="3017176"/>
          </a:xfrm>
        </p:spPr>
        <p:txBody>
          <a:bodyPr wrap="square" lIns="91425" tIns="91425" rIns="91425" bIns="91425">
            <a:noAutofit/>
          </a:bodyPr>
          <a:lstStyle/>
          <a:p>
            <a:pPr marL="0" lvl="0" indent="0" eaLnBrk="0" fontAlgn="base" hangingPunct="0">
              <a:spcBef>
                <a:spcPct val="0"/>
              </a:spcBef>
              <a:spcAft>
                <a:spcPct val="0"/>
              </a:spcAft>
              <a:buSzPts val="2400"/>
              <a:buNone/>
              <a:defRPr/>
            </a:pPr>
            <a:r>
              <a:rPr lang="en-US" sz="2200" kern="1200" dirty="0">
                <a:solidFill>
                  <a:srgbClr val="000000"/>
                </a:solidFill>
                <a:latin typeface="+mn-lt"/>
                <a:ea typeface="ＭＳ Ｐゴシック" charset="-128"/>
                <a:cs typeface="+mn-cs"/>
              </a:rPr>
              <a:t>Dear Mr. Guzdial:</a:t>
            </a:r>
          </a:p>
          <a:p>
            <a:pPr marL="0" lvl="0" indent="0" eaLnBrk="0" fontAlgn="base" hangingPunct="0">
              <a:spcBef>
                <a:spcPct val="0"/>
              </a:spcBef>
              <a:spcAft>
                <a:spcPct val="0"/>
              </a:spcAft>
              <a:buSzPts val="2400"/>
              <a:buNone/>
              <a:defRPr/>
            </a:pPr>
            <a:r>
              <a:rPr lang="en-US" sz="2200" kern="1200" dirty="0">
                <a:solidFill>
                  <a:srgbClr val="000000"/>
                </a:solidFill>
                <a:latin typeface="+mn-lt"/>
                <a:ea typeface="ＭＳ Ｐゴシック" charset="-128"/>
                <a:cs typeface="+mn-cs"/>
              </a:rPr>
              <a:t>I am writing to remind you of the offer that </a:t>
            </a:r>
            <a:r>
              <a:rPr lang="en-US" sz="2200" kern="1200" dirty="0" smtClean="0">
                <a:solidFill>
                  <a:srgbClr val="000000"/>
                </a:solidFill>
                <a:latin typeface="+mn-lt"/>
                <a:ea typeface="ＭＳ Ｐゴシック" charset="-128"/>
                <a:cs typeface="+mn-cs"/>
              </a:rPr>
              <a:t>we sent </a:t>
            </a:r>
            <a:r>
              <a:rPr lang="en-US" sz="2200" kern="1200" dirty="0">
                <a:solidFill>
                  <a:srgbClr val="000000"/>
                </a:solidFill>
                <a:latin typeface="+mn-lt"/>
                <a:ea typeface="ＭＳ Ｐゴシック" charset="-128"/>
                <a:cs typeface="+mn-cs"/>
              </a:rPr>
              <a:t>to you last </a:t>
            </a:r>
            <a:r>
              <a:rPr lang="en-US" sz="2200" kern="1200" dirty="0" smtClean="0">
                <a:solidFill>
                  <a:srgbClr val="000000"/>
                </a:solidFill>
                <a:latin typeface="+mn-lt"/>
                <a:ea typeface="ＭＳ Ｐゴシック" charset="-128"/>
                <a:cs typeface="+mn-cs"/>
              </a:rPr>
              <a:t>week. Everyone </a:t>
            </a:r>
            <a:r>
              <a:rPr lang="en-US" sz="2200" kern="1200" dirty="0">
                <a:solidFill>
                  <a:srgbClr val="000000"/>
                </a:solidFill>
                <a:latin typeface="+mn-lt"/>
                <a:ea typeface="ＭＳ Ｐゴシック" charset="-128"/>
                <a:cs typeface="+mn-cs"/>
              </a:rPr>
              <a:t>in Decatur knows </a:t>
            </a:r>
            <a:r>
              <a:rPr lang="en-US" sz="2200" kern="1200" dirty="0" smtClean="0">
                <a:solidFill>
                  <a:srgbClr val="000000"/>
                </a:solidFill>
                <a:latin typeface="+mn-lt"/>
                <a:ea typeface="ＭＳ Ｐゴシック" charset="-128"/>
                <a:cs typeface="+mn-cs"/>
              </a:rPr>
              <a:t>what an </a:t>
            </a:r>
            <a:r>
              <a:rPr lang="en-US" sz="2200" kern="1200" dirty="0">
                <a:solidFill>
                  <a:srgbClr val="000000"/>
                </a:solidFill>
                <a:latin typeface="+mn-lt"/>
                <a:ea typeface="ＭＳ Ｐゴシック" charset="-128"/>
                <a:cs typeface="+mn-cs"/>
              </a:rPr>
              <a:t>exceptional offer this is!(Especially those </a:t>
            </a:r>
            <a:r>
              <a:rPr lang="en-US" sz="2200" kern="1200" dirty="0" smtClean="0">
                <a:solidFill>
                  <a:srgbClr val="000000"/>
                </a:solidFill>
                <a:latin typeface="+mn-lt"/>
                <a:ea typeface="ＭＳ Ｐゴシック" charset="-128"/>
                <a:cs typeface="+mn-cs"/>
              </a:rPr>
              <a:t>with lovely </a:t>
            </a:r>
            <a:r>
              <a:rPr lang="en-US" sz="2200" kern="1200" dirty="0">
                <a:solidFill>
                  <a:srgbClr val="000000"/>
                </a:solidFill>
                <a:latin typeface="+mn-lt"/>
                <a:ea typeface="ＭＳ Ｐゴシック" charset="-128"/>
                <a:cs typeface="+mn-cs"/>
              </a:rPr>
              <a:t>eyes of brown!)We hope to hear from you soon.</a:t>
            </a:r>
          </a:p>
          <a:p>
            <a:pPr marL="0" lvl="0" indent="0" eaLnBrk="0" fontAlgn="base" hangingPunct="0">
              <a:spcBef>
                <a:spcPts val="400"/>
              </a:spcBef>
              <a:spcAft>
                <a:spcPct val="0"/>
              </a:spcAft>
              <a:buSzPts val="2400"/>
              <a:buNone/>
              <a:defRPr/>
            </a:pPr>
            <a:r>
              <a:rPr lang="en-US" sz="2200" kern="1200" dirty="0">
                <a:solidFill>
                  <a:srgbClr val="000000"/>
                </a:solidFill>
                <a:latin typeface="+mn-lt"/>
                <a:ea typeface="ＭＳ Ｐゴシック" charset="-128"/>
                <a:cs typeface="+mn-cs"/>
              </a:rPr>
              <a:t>Sincerely,</a:t>
            </a:r>
          </a:p>
          <a:p>
            <a:pPr marL="0" lvl="0" indent="0" eaLnBrk="0" fontAlgn="base" hangingPunct="0">
              <a:spcBef>
                <a:spcPts val="400"/>
              </a:spcBef>
              <a:spcAft>
                <a:spcPct val="0"/>
              </a:spcAft>
              <a:buSzPts val="2400"/>
              <a:buNone/>
              <a:defRPr/>
            </a:pPr>
            <a:r>
              <a:rPr lang="en-US" sz="2200" kern="1200" dirty="0" smtClean="0">
                <a:solidFill>
                  <a:srgbClr val="000000"/>
                </a:solidFill>
                <a:latin typeface="+mn-lt"/>
                <a:ea typeface="ＭＳ Ｐゴシック" charset="-128"/>
                <a:cs typeface="+mn-cs"/>
              </a:rPr>
              <a:t>I.M. </a:t>
            </a:r>
            <a:r>
              <a:rPr lang="en-US" sz="2200" kern="1200" dirty="0">
                <a:solidFill>
                  <a:srgbClr val="000000"/>
                </a:solidFill>
                <a:latin typeface="+mn-lt"/>
                <a:ea typeface="ＭＳ Ｐゴシック" charset="-128"/>
                <a:cs typeface="+mn-cs"/>
              </a:rPr>
              <a:t>Acrook,</a:t>
            </a:r>
          </a:p>
          <a:p>
            <a:pPr marL="0" lvl="0" indent="0" eaLnBrk="0" fontAlgn="base" hangingPunct="0">
              <a:spcBef>
                <a:spcPts val="400"/>
              </a:spcBef>
              <a:spcAft>
                <a:spcPct val="0"/>
              </a:spcAft>
              <a:buSzPts val="2400"/>
              <a:buNone/>
              <a:defRPr/>
            </a:pPr>
            <a:r>
              <a:rPr lang="en-US" sz="2200" kern="1200" dirty="0">
                <a:solidFill>
                  <a:srgbClr val="000000"/>
                </a:solidFill>
                <a:latin typeface="+mn-lt"/>
                <a:ea typeface="ＭＳ Ｐゴシック" charset="-128"/>
                <a:cs typeface="+mn-cs"/>
              </a:rPr>
              <a:t>Attorney at </a:t>
            </a:r>
            <a:r>
              <a:rPr lang="en-US" sz="2200" kern="1200" dirty="0" smtClean="0">
                <a:solidFill>
                  <a:srgbClr val="000000"/>
                </a:solidFill>
                <a:latin typeface="+mn-lt"/>
                <a:ea typeface="ＭＳ Ｐゴシック" charset="-128"/>
                <a:cs typeface="+mn-cs"/>
              </a:rPr>
              <a:t>Law</a:t>
            </a:r>
          </a:p>
        </p:txBody>
      </p:sp>
      <p:sp>
        <p:nvSpPr>
          <p:cNvPr id="9" name="Content Placeholder 8"/>
          <p:cNvSpPr>
            <a:spLocks noGrp="1"/>
          </p:cNvSpPr>
          <p:nvPr>
            <p:ph sz="quarter" idx="13"/>
          </p:nvPr>
        </p:nvSpPr>
        <p:spPr>
          <a:xfrm>
            <a:off x="457200" y="5634822"/>
            <a:ext cx="8229600" cy="364489"/>
          </a:xfrm>
        </p:spPr>
        <p:txBody>
          <a:bodyPr anchor="ctr"/>
          <a:lstStyle/>
          <a:p>
            <a:pPr marL="432" indent="0">
              <a:buNone/>
            </a:pPr>
            <a:r>
              <a:rPr lang="en-US" altLang="en-US" sz="2200" dirty="0">
                <a:solidFill>
                  <a:schemeClr val="tx1"/>
                </a:solidFill>
                <a:latin typeface="+mn-lt"/>
              </a:rPr>
              <a:t>Only use this power for good</a:t>
            </a:r>
            <a:r>
              <a:rPr lang="en-US" altLang="en-US" sz="2200" dirty="0" smtClean="0">
                <a:solidFill>
                  <a:schemeClr val="tx1"/>
                </a:solidFill>
                <a:latin typeface="+mn-lt"/>
              </a:rPr>
              <a:t>!</a:t>
            </a:r>
            <a:endParaRPr lang="en-US" sz="2200" dirty="0">
              <a:solidFill>
                <a:schemeClr val="tx1"/>
              </a:solidFill>
              <a:latin typeface="+mn-lt"/>
            </a:endParaRPr>
          </a:p>
        </p:txBody>
      </p:sp>
    </p:spTree>
    <p:extLst>
      <p:ext uri="{BB962C8B-B14F-4D97-AF65-F5344CB8AC3E}">
        <p14:creationId xmlns:p14="http://schemas.microsoft.com/office/powerpoint/2010/main" val="1158917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a:spcBef>
                <a:spcPct val="0"/>
              </a:spcBef>
              <a:buClrTx/>
              <a:defRPr/>
            </a:pPr>
            <a:r>
              <a:rPr lang="en-US" kern="1200" dirty="0">
                <a:latin typeface="Times New Roman" panose="02020603050405020304" pitchFamily="18" charset="0"/>
                <a:ea typeface="ＭＳ Ｐゴシック" charset="0"/>
                <a:cs typeface="+mj-cs"/>
              </a:rPr>
              <a:t>Writing a Program to Write Programs</a:t>
            </a:r>
          </a:p>
        </p:txBody>
      </p:sp>
      <p:sp>
        <p:nvSpPr>
          <p:cNvPr id="3" name="Text Placeholder 2"/>
          <p:cNvSpPr>
            <a:spLocks noGrp="1"/>
          </p:cNvSpPr>
          <p:nvPr>
            <p:ph type="body" idx="1"/>
          </p:nvPr>
        </p:nvSpPr>
        <p:spPr>
          <a:xfrm>
            <a:off x="457200" y="1600200"/>
            <a:ext cx="822960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First, a function that will automatically change the text string that the program </a:t>
            </a:r>
            <a:r>
              <a:rPr lang="en-US" altLang="ja-JP" sz="2400" kern="1200" dirty="0" smtClean="0">
                <a:solidFill>
                  <a:srgbClr val="000000"/>
                </a:solidFill>
                <a:latin typeface="Arial (Body)"/>
                <a:ea typeface="ＭＳ Ｐゴシック" charset="-128"/>
              </a:rPr>
              <a:t>“littlepicture” </a:t>
            </a:r>
            <a:r>
              <a:rPr lang="en-US" altLang="ja-JP" sz="2400" kern="1200" dirty="0">
                <a:solidFill>
                  <a:srgbClr val="000000"/>
                </a:solidFill>
                <a:latin typeface="Arial (Body)"/>
                <a:ea typeface="ＭＳ Ｐゴシック" charset="-128"/>
              </a:rPr>
              <a:t>draws</a:t>
            </a:r>
          </a:p>
          <a:p>
            <a:pPr lvl="0" fontAlgn="base">
              <a:spcAft>
                <a:spcPct val="0"/>
              </a:spcAft>
              <a:buSzPts val="2400"/>
              <a:tabLst/>
            </a:pPr>
            <a:r>
              <a:rPr lang="en-US" altLang="en-US" sz="2400" kern="1200" dirty="0">
                <a:solidFill>
                  <a:srgbClr val="000000"/>
                </a:solidFill>
                <a:latin typeface="Arial (Body)"/>
                <a:ea typeface="ＭＳ Ｐゴシック" charset="-128"/>
              </a:rPr>
              <a:t>As input,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kern="1200" dirty="0">
                <a:solidFill>
                  <a:srgbClr val="000000"/>
                </a:solidFill>
                <a:latin typeface="Arial (Body)"/>
                <a:ea typeface="ＭＳ Ｐゴシック" charset="-128"/>
              </a:rPr>
              <a:t>take a new filename and a new string.</a:t>
            </a:r>
          </a:p>
          <a:p>
            <a:pPr lvl="0" fontAlgn="base">
              <a:spcAft>
                <a:spcPct val="0"/>
              </a:spcAft>
              <a:buSzPts val="2400"/>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b="1" kern="1200" dirty="0">
                <a:solidFill>
                  <a:srgbClr val="000000"/>
                </a:solidFill>
                <a:latin typeface="Arial (Body)"/>
                <a:ea typeface="ＭＳ Ｐゴシック" charset="-128"/>
              </a:rPr>
              <a:t>find</a:t>
            </a:r>
            <a:r>
              <a:rPr lang="en-US" altLang="en-US" sz="2400" kern="1200" dirty="0">
                <a:solidFill>
                  <a:srgbClr val="000000"/>
                </a:solidFill>
                <a:latin typeface="Arial (Body)"/>
                <a:ea typeface="ＭＳ Ｐゴシック" charset="-128"/>
              </a:rPr>
              <a:t>() the </a:t>
            </a:r>
            <a:r>
              <a:rPr lang="en-US" altLang="en-US" sz="2400" b="1" kern="1200" dirty="0">
                <a:solidFill>
                  <a:srgbClr val="000000"/>
                </a:solidFill>
                <a:latin typeface="Arial (Body)"/>
                <a:ea typeface="ＭＳ Ｐゴシック" charset="-128"/>
              </a:rPr>
              <a:t>addText</a:t>
            </a:r>
            <a:r>
              <a:rPr lang="en-US" altLang="en-US" sz="2400" kern="1200" dirty="0">
                <a:solidFill>
                  <a:srgbClr val="000000"/>
                </a:solidFill>
                <a:latin typeface="Arial (Body)"/>
                <a:ea typeface="ＭＳ Ｐゴシック" charset="-128"/>
              </a:rPr>
              <a:t>, then look for the first double quote, and then the final double quote.</a:t>
            </a:r>
          </a:p>
          <a:p>
            <a:pPr lvl="0" fontAlgn="base">
              <a:spcAft>
                <a:spcPct val="0"/>
              </a:spcAft>
              <a:buSzPts val="2400"/>
              <a:tabLst/>
            </a:pPr>
            <a:r>
              <a:rPr lang="en-US" altLang="en-US" sz="2400" kern="1200" dirty="0">
                <a:solidFill>
                  <a:srgbClr val="000000"/>
                </a:solidFill>
                <a:latin typeface="Arial (Body)"/>
                <a:ea typeface="ＭＳ Ｐゴシック" charset="-128"/>
              </a:rPr>
              <a:t>Then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kern="1200" dirty="0">
                <a:solidFill>
                  <a:srgbClr val="000000"/>
                </a:solidFill>
                <a:latin typeface="Arial (Body)"/>
                <a:ea typeface="ＭＳ Ｐゴシック" charset="-128"/>
              </a:rPr>
              <a:t>write out the program as a new string to a new file.</a:t>
            </a:r>
          </a:p>
        </p:txBody>
      </p:sp>
    </p:spTree>
    <p:extLst>
      <p:ext uri="{BB962C8B-B14F-4D97-AF65-F5344CB8AC3E}">
        <p14:creationId xmlns:p14="http://schemas.microsoft.com/office/powerpoint/2010/main" val="21958821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386997" cy="106679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Changing the Little Program Automatically</a:t>
            </a:r>
            <a:endParaRPr lang="en-US" altLang="en-US" sz="2000" b="0" kern="1200" dirty="0">
              <a:latin typeface="Times New Roman" panose="02020603050405020304" pitchFamily="18" charset="0"/>
              <a:ea typeface="ＭＳ Ｐゴシック" charset="-128"/>
            </a:endParaRPr>
          </a:p>
        </p:txBody>
      </p:sp>
      <p:pic>
        <p:nvPicPr>
          <p:cNvPr id="5" name="Picture 4" descr="Computer code. The code has 18 lines. The lines read as follows. Line 1. d e f change Little left parenthesis file name comma new String right parenthesis colon. Line 2. hash Get the original file contents. Line 3. program File equals double quote little Picture period p y double quote. Line 4. file equals open left parenthesis program File comma double quote r t double quote right parenthesis. Line 5. contents equals file period read left parenthesis right parenthesis. Line 6. file period close left parenthesis right parenthesis. Line 7. hash Now comma find the right place to put our new string. Line 8. add text equals contents period find left parenthesis double quote add Text double quote right parenthesis. Line 9. hash Double quote after add Text. Line 10. first Quote equals contents period find left parenthesis single quote double quote single quote comma add text right parenthesis. Line 11. hash Double quote after first Quote. Line 12. end Quote equals contents period find left parenthesis single quote double quote single quote comma first Quote plus 1 right parenthesis. Line 13. hash Make our new file. Line 14. new File equals open left parenthesis filename comma double quote w t double quote right parenthesis. Line 15. new File period write left parenthesis contents left bracket colon first Quote plus 1 right bracket right parenthesis hash Include the quote. Line 16. new File period write left parenthesis new String right parenthesis. Line 17. new File period write left parenthesis contents left bracket end Quote colon right bracket right parenthesis. Line 18. new File period close left parenthesis right parenthesis."/>
          <p:cNvPicPr>
            <a:picLocks noChangeAspect="1"/>
          </p:cNvPicPr>
          <p:nvPr/>
        </p:nvPicPr>
        <p:blipFill rotWithShape="1">
          <a:blip r:embed="rId3"/>
          <a:srcRect l="1694" t="1441" r="12788" b="5470"/>
          <a:stretch/>
        </p:blipFill>
        <p:spPr>
          <a:xfrm>
            <a:off x="532150" y="1611130"/>
            <a:ext cx="7210426" cy="4619625"/>
          </a:xfrm>
          <a:prstGeom prst="rect">
            <a:avLst/>
          </a:prstGeom>
        </p:spPr>
      </p:pic>
    </p:spTree>
    <p:extLst>
      <p:ext uri="{BB962C8B-B14F-4D97-AF65-F5344CB8AC3E}">
        <p14:creationId xmlns:p14="http://schemas.microsoft.com/office/powerpoint/2010/main" val="2934499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49483"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ChangeLittle</a:t>
            </a:r>
            <a:r>
              <a:rPr lang="en-US" altLang="en-US" kern="1200" dirty="0" smtClean="0">
                <a:latin typeface="Times New Roman" panose="02020603050405020304" pitchFamily="18" charset="0"/>
                <a:ea typeface="ＭＳ Ｐゴシック" charset="-128"/>
              </a:rPr>
              <a:t>(“Sample.py</a:t>
            </a:r>
            <a:r>
              <a:rPr lang="en-US" altLang="en-US" kern="1200" dirty="0">
                <a:latin typeface="Times New Roman" panose="02020603050405020304" pitchFamily="18" charset="0"/>
                <a:ea typeface="ＭＳ Ｐゴシック" charset="-128"/>
              </a:rPr>
              <a:t>”, “Here </a:t>
            </a:r>
            <a:r>
              <a:rPr lang="en-US" altLang="en-US" kern="1200" dirty="0" smtClean="0">
                <a:latin typeface="Times New Roman" panose="02020603050405020304" pitchFamily="18" charset="0"/>
                <a:ea typeface="ＭＳ Ｐゴシック" charset="-128"/>
              </a:rPr>
              <a:t>is </a:t>
            </a:r>
            <a:r>
              <a:rPr lang="en-US" altLang="en-US" kern="1200" dirty="0">
                <a:latin typeface="Times New Roman" panose="02020603050405020304" pitchFamily="18" charset="0"/>
                <a:ea typeface="ＭＳ Ｐゴシック" charset="-128"/>
              </a:rPr>
              <a:t>a Sample of Changing a </a:t>
            </a:r>
            <a:r>
              <a:rPr lang="en-US" altLang="en-US" kern="1200" dirty="0" smtClean="0">
                <a:latin typeface="Times New Roman" panose="02020603050405020304" pitchFamily="18" charset="0"/>
                <a:ea typeface="ＭＳ Ｐゴシック" charset="-128"/>
              </a:rPr>
              <a:t>Program”)</a:t>
            </a:r>
            <a:endParaRPr lang="en-US" altLang="en-US" b="0" kern="1200" dirty="0">
              <a:latin typeface="Times New Roman" panose="02020603050405020304" pitchFamily="18" charset="0"/>
              <a:ea typeface="ＭＳ Ｐゴシック" charset="-128"/>
            </a:endParaRPr>
          </a:p>
        </p:txBody>
      </p:sp>
      <p:pic>
        <p:nvPicPr>
          <p:cNvPr id="15" name="Picture 14" descr="A sample on changing a program compares an original program code with the modified program. The original program code has 7 lines. The lines read as follows. Line 1. d e f little Picture left parenthesis right parenthesis colon. Line 2, indented once. canvas equals make Picture left parenthesis get Media Path left parenthesis double quote 640 multiplied with 480 period jpg double quote right parenthesis right parenthesis. Line 3, indented once. Add Text left parenthesis canvas comma 10 comma 50 comma double quote This is not a picture double quote right parenthesis. Line 4, indented once. add Line left parenthesis canvas comma 10 comma 20 comma 300 comma 50 right parenthesis. Line 5, indented once. add R e c t Filled left parenthesis canvas comma 0 comma 200 comma 300 comma 500 comma yellow right parenthesis. Line 6, indented once. add R e c t left parenthesis canvas comma 10 comma 210 comma 290 comma 490 right parenthesis. Line 7, indented once. Return canvas. The modified program code has Line 1. d e f little Picture left parenthesis right parenthesis colon. Line 2, indented once. canvas equals make Picture left parenthesis get Media Path left parenthesis double quote 640 multiplied with 480 period jpg double quote right parenthesis right parenthesis. Line 3, indented once. Add Text left parenthesis canvas comma 10 comma 50 comma double quote Here is a sample of changing a program double quote right parenthesis. Line 4, indented once. add Line left parenthesis canvas comma 10 comma 20 comma 300 comma 50 right parenthesis. Line 5, indented once. add R e c t Filled left parenthesis canvas comma 0 comma 200 comma 300 comma 500 comma yellow right parenthesis. Line 6, indented once. add R e c t left parenthesis canvas comma 10 comma 210 comma 290 comma 490 right parenthesis. Line 7, indented once. Return canvas."/>
          <p:cNvPicPr>
            <a:picLocks noChangeAspect="1"/>
          </p:cNvPicPr>
          <p:nvPr/>
        </p:nvPicPr>
        <p:blipFill rotWithShape="1">
          <a:blip r:embed="rId2"/>
          <a:srcRect l="1982" t="3635" r="1511" b="12431"/>
          <a:stretch/>
        </p:blipFill>
        <p:spPr>
          <a:xfrm>
            <a:off x="637318" y="1861945"/>
            <a:ext cx="7869365" cy="3713417"/>
          </a:xfrm>
          <a:prstGeom prst="rect">
            <a:avLst/>
          </a:prstGeom>
        </p:spPr>
      </p:pic>
    </p:spTree>
    <p:extLst>
      <p:ext uri="{BB962C8B-B14F-4D97-AF65-F5344CB8AC3E}">
        <p14:creationId xmlns:p14="http://schemas.microsoft.com/office/powerpoint/2010/main" val="3416285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defRPr/>
            </a:pPr>
            <a:r>
              <a:rPr lang="en-US" kern="1200" dirty="0" smtClean="0">
                <a:latin typeface="Times New Roman" panose="02020603050405020304" pitchFamily="18" charset="0"/>
                <a:ea typeface="ＭＳ Ｐゴシック" charset="0"/>
                <a:cs typeface="+mj-cs"/>
              </a:rPr>
              <a:t>That’s </a:t>
            </a:r>
            <a:r>
              <a:rPr lang="en-US" kern="1200" dirty="0">
                <a:latin typeface="Times New Roman" panose="02020603050405020304" pitchFamily="18" charset="0"/>
                <a:ea typeface="ＭＳ Ｐゴシック" charset="0"/>
                <a:cs typeface="+mj-cs"/>
              </a:rPr>
              <a:t>How Vector-Based Drawing Programs Work!</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smtClean="0">
                <a:solidFill>
                  <a:srgbClr val="000000"/>
                </a:solidFill>
                <a:latin typeface="Arial (Body)"/>
                <a:ea typeface="ＭＳ Ｐゴシック" charset="-128"/>
              </a:rPr>
              <a:t>Editing a line in AutoCAD doesn</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t change the pixels.</a:t>
            </a:r>
          </a:p>
          <a:p>
            <a:pPr lvl="0" fontAlgn="base">
              <a:spcAft>
                <a:spcPct val="0"/>
              </a:spcAft>
              <a:buSzPts val="2400"/>
              <a:tabLst/>
            </a:pPr>
            <a:r>
              <a:rPr lang="en-US" altLang="en-US" sz="2400" kern="1200" dirty="0" smtClean="0">
                <a:solidFill>
                  <a:srgbClr val="000000"/>
                </a:solidFill>
                <a:latin typeface="Arial (Body)"/>
                <a:ea typeface="ＭＳ Ｐゴシック" charset="-128"/>
              </a:rPr>
              <a:t>It changes the underlying representation of what the line should look like.</a:t>
            </a:r>
          </a:p>
          <a:p>
            <a:pPr lvl="0" fontAlgn="base">
              <a:spcAft>
                <a:spcPct val="0"/>
              </a:spcAft>
              <a:buSzPts val="2400"/>
              <a:tabLst/>
            </a:pPr>
            <a:r>
              <a:rPr lang="en-US" altLang="en-US" sz="2400" kern="1200" dirty="0" smtClean="0">
                <a:solidFill>
                  <a:srgbClr val="000000"/>
                </a:solidFill>
                <a:latin typeface="Arial (Body)"/>
                <a:ea typeface="ＭＳ Ｐゴシック" charset="-128"/>
              </a:rPr>
              <a:t>It then runs the representation and creates the pixels all over again.</a:t>
            </a:r>
          </a:p>
          <a:p>
            <a:pPr lvl="0" fontAlgn="base">
              <a:spcAft>
                <a:spcPct val="0"/>
              </a:spcAft>
              <a:buSzPts val="2400"/>
              <a:tabLst/>
            </a:pPr>
            <a:r>
              <a:rPr lang="en-US" altLang="en-US" sz="2400" kern="1200" dirty="0" smtClean="0">
                <a:solidFill>
                  <a:srgbClr val="000000"/>
                </a:solidFill>
                <a:latin typeface="Arial (Body)"/>
                <a:ea typeface="ＭＳ Ｐゴシック" charset="-128"/>
              </a:rPr>
              <a:t>Is that slower?</a:t>
            </a:r>
          </a:p>
          <a:p>
            <a:pPr marL="741600" lvl="1" indent="-284400" fontAlgn="base">
              <a:spcAft>
                <a:spcPct val="0"/>
              </a:spcAft>
              <a:buSzPts val="2400"/>
            </a:pPr>
            <a:r>
              <a:rPr lang="en-US" altLang="en-US" sz="2400" kern="1200" dirty="0" smtClean="0">
                <a:solidFill>
                  <a:srgbClr val="000000"/>
                </a:solidFill>
                <a:latin typeface="Arial (Body)"/>
                <a:ea typeface="ＭＳ Ｐゴシック" charset="-128"/>
                <a:cs typeface="+mn-cs"/>
              </a:rPr>
              <a:t>Who cares? (Refer to Moore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Law…)</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4608236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Finding Data on the Internet</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The Internet is filled with wonderful data, and almost all of it is in text!</a:t>
            </a:r>
          </a:p>
          <a:p>
            <a:pPr lvl="0" fontAlgn="base">
              <a:spcAft>
                <a:spcPct val="0"/>
              </a:spcAft>
              <a:buSzPts val="2400"/>
              <a:tabLst/>
            </a:pPr>
            <a:r>
              <a:rPr lang="en-US" altLang="en-US" sz="2400" kern="1200" dirty="0">
                <a:solidFill>
                  <a:srgbClr val="000000"/>
                </a:solidFill>
                <a:latin typeface="Arial (Body)"/>
                <a:ea typeface="ＭＳ Ｐゴシック" charset="-128"/>
              </a:rPr>
              <a:t>Later, </a:t>
            </a: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kern="1200" dirty="0">
                <a:solidFill>
                  <a:srgbClr val="000000"/>
                </a:solidFill>
                <a:latin typeface="Arial (Body)"/>
                <a:ea typeface="ＭＳ Ｐゴシック" charset="-128"/>
              </a:rPr>
              <a:t>write functions that directly grab files from the Internet, turn them into strings, and pull information out of them.</a:t>
            </a:r>
          </a:p>
          <a:p>
            <a:pPr lvl="0" fontAlgn="base">
              <a:spcAft>
                <a:spcPct val="0"/>
              </a:spcAft>
              <a:buSzPts val="2400"/>
              <a:tabLst/>
            </a:pPr>
            <a:r>
              <a:rPr lang="en-US" altLang="en-US" sz="2400" kern="1200" dirty="0">
                <a:solidFill>
                  <a:srgbClr val="000000"/>
                </a:solidFill>
                <a:latin typeface="Arial (Body)"/>
                <a:ea typeface="ＭＳ Ｐゴシック" charset="-128"/>
              </a:rPr>
              <a:t>For now, </a:t>
            </a: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assume that the files are on your disk, and </a:t>
            </a:r>
            <a:r>
              <a:rPr lang="en-US" altLang="en-US" sz="2400" kern="1200" dirty="0" smtClean="0">
                <a:solidFill>
                  <a:srgbClr val="000000"/>
                </a:solidFill>
                <a:latin typeface="Arial (Body)"/>
                <a:ea typeface="ＭＳ Ｐゴシック" charset="-128"/>
              </a:rPr>
              <a:t>let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en-US" sz="2400" kern="1200" dirty="0">
                <a:solidFill>
                  <a:srgbClr val="000000"/>
                </a:solidFill>
                <a:latin typeface="Arial (Body)"/>
                <a:ea typeface="ＭＳ Ｐゴシック" charset="-128"/>
              </a:rPr>
              <a:t>process them from there.</a:t>
            </a:r>
          </a:p>
        </p:txBody>
      </p:sp>
    </p:spTree>
    <p:extLst>
      <p:ext uri="{BB962C8B-B14F-4D97-AF65-F5344CB8AC3E}">
        <p14:creationId xmlns:p14="http://schemas.microsoft.com/office/powerpoint/2010/main" val="2240017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Strings</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7543800" cy="922019"/>
          </a:xfrm>
        </p:spPr>
        <p:txBody>
          <a:bodyPr wrap="square" lIns="91425" tIns="91425" rIns="91425" bIns="91425">
            <a:noAutofit/>
          </a:bodyPr>
          <a:lstStyle/>
          <a:p>
            <a:pPr eaLnBrk="1" hangingPunct="1"/>
            <a:r>
              <a:rPr lang="en-US" altLang="en-US" sz="2400" dirty="0" smtClean="0">
                <a:latin typeface="+mn-lt"/>
                <a:ea typeface="ＭＳ Ｐゴシック" charset="-128"/>
              </a:rPr>
              <a:t>Strings are defined with quote marks.</a:t>
            </a:r>
          </a:p>
          <a:p>
            <a:pPr eaLnBrk="1" hangingPunct="1"/>
            <a:r>
              <a:rPr lang="en-US" altLang="en-US" sz="2400" dirty="0" smtClean="0">
                <a:latin typeface="+mn-lt"/>
                <a:ea typeface="ＭＳ Ｐゴシック" charset="-128"/>
              </a:rPr>
              <a:t>Python actually supports three kinds of quotes:</a:t>
            </a:r>
          </a:p>
        </p:txBody>
      </p:sp>
      <p:pic>
        <p:nvPicPr>
          <p:cNvPr id="9" name="Picture 8" descr="Computer code. The code has 3 lines. The lines read as follows. Line 1. Right angle bracket right angle bracket right angle bracket print single quote this is a string single quote. The corresponding output reads this is a string. Line 2. Right angle bracket right angle bracket right angle bracket print double quote this is a string double quote. The corresponding output reads this is a string. Line 3. Right angle bracket right angle bracket right angle bracket print double quote double quote double quote this is a string double quote double quote double quote. The corresponding output reads this is a str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10" y="2782903"/>
            <a:ext cx="3034381" cy="1867314"/>
          </a:xfrm>
          <a:prstGeom prst="rect">
            <a:avLst/>
          </a:prstGeom>
        </p:spPr>
      </p:pic>
      <p:sp>
        <p:nvSpPr>
          <p:cNvPr id="8" name="Content Placeholder 7"/>
          <p:cNvSpPr>
            <a:spLocks noGrp="1"/>
          </p:cNvSpPr>
          <p:nvPr>
            <p:ph sz="quarter" idx="17"/>
          </p:nvPr>
        </p:nvSpPr>
        <p:spPr>
          <a:xfrm>
            <a:off x="464820" y="4804471"/>
            <a:ext cx="8221980" cy="576998"/>
          </a:xfrm>
        </p:spPr>
        <p:txBody>
          <a:bodyPr anchor="ctr"/>
          <a:lstStyle/>
          <a:p>
            <a:pPr marL="255600" indent="-255600" eaLnBrk="1" hangingPunct="1"/>
            <a:r>
              <a:rPr lang="en-US" altLang="en-US" sz="2400" dirty="0">
                <a:latin typeface="+mn-lt"/>
                <a:ea typeface="ＭＳ Ｐゴシック" charset="-128"/>
              </a:rPr>
              <a:t>Use the right one that allows you to embed quote marks you </a:t>
            </a:r>
            <a:r>
              <a:rPr lang="en-US" altLang="en-US" sz="2400" dirty="0" smtClean="0">
                <a:latin typeface="+mn-lt"/>
                <a:ea typeface="ＭＳ Ｐゴシック" charset="-128"/>
              </a:rPr>
              <a:t>want</a:t>
            </a:r>
            <a:endParaRPr lang="en-US" altLang="en-US" sz="2400" dirty="0">
              <a:latin typeface="+mn-lt"/>
              <a:ea typeface="ＭＳ Ｐゴシック" charset="-128"/>
            </a:endParaRPr>
          </a:p>
        </p:txBody>
      </p:sp>
      <p:pic>
        <p:nvPicPr>
          <p:cNvPr id="10" name="Picture 9" descr="Computer code. The code has 2 lines. right angle bracket right angle bracket right angle bracket a Single quote equals double quote single quote double quote. Line 2. right angle bracket right angle bracket right angle bracket print a Single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80" y="5560850"/>
            <a:ext cx="2885840" cy="740447"/>
          </a:xfrm>
          <a:prstGeom prst="rect">
            <a:avLst/>
          </a:prstGeom>
        </p:spPr>
      </p:pic>
    </p:spTree>
    <p:extLst>
      <p:ext uri="{BB962C8B-B14F-4D97-AF65-F5344CB8AC3E}">
        <p14:creationId xmlns:p14="http://schemas.microsoft.com/office/powerpoint/2010/main" val="15675716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Example: Finding the Nucleotide Sequence</a:t>
            </a:r>
            <a:endParaRPr lang="en-US" altLang="en-US" sz="2000" b="0"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1" y="1600199"/>
            <a:ext cx="3785016" cy="4740639"/>
          </a:xfrm>
        </p:spPr>
        <p:txBody>
          <a:bodyPr wrap="square" lIns="91425" tIns="91425" rIns="91425" bIns="91425">
            <a:noAutofit/>
          </a:bodyPr>
          <a:lstStyle/>
          <a:p>
            <a:pPr marL="255651" lvl="0" indent="-255651" fontAlgn="base">
              <a:spcAft>
                <a:spcPct val="0"/>
              </a:spcAft>
            </a:pPr>
            <a:r>
              <a:rPr lang="en-US" altLang="en-US" sz="2000" kern="1200" dirty="0">
                <a:solidFill>
                  <a:srgbClr val="000000"/>
                </a:solidFill>
                <a:latin typeface="Arial (Body)"/>
                <a:ea typeface="ＭＳ Ｐゴシック" charset="-128"/>
              </a:rPr>
              <a:t>There are places on the Internet where you can grab </a:t>
            </a:r>
            <a:r>
              <a:rPr lang="en-US" altLang="en-US" sz="2000" kern="1200" dirty="0" smtClean="0">
                <a:solidFill>
                  <a:srgbClr val="000000"/>
                </a:solidFill>
                <a:latin typeface="Arial (Body)"/>
                <a:ea typeface="ＭＳ Ｐゴシック" charset="-128"/>
              </a:rPr>
              <a:t>D</a:t>
            </a:r>
            <a:r>
              <a:rPr lang="en-US" altLang="en-US" sz="100" kern="1200" dirty="0" smtClean="0">
                <a:solidFill>
                  <a:srgbClr val="000000"/>
                </a:solidFill>
                <a:latin typeface="Arial (Body)"/>
                <a:ea typeface="ＭＳ Ｐゴシック" charset="-128"/>
              </a:rPr>
              <a:t> </a:t>
            </a:r>
            <a:r>
              <a:rPr lang="en-US" altLang="en-US" sz="2000" kern="1200" dirty="0" smtClean="0">
                <a:solidFill>
                  <a:srgbClr val="000000"/>
                </a:solidFill>
                <a:latin typeface="Arial (Body)"/>
                <a:ea typeface="ＭＳ Ｐゴシック" charset="-128"/>
              </a:rPr>
              <a:t>N</a:t>
            </a:r>
            <a:r>
              <a:rPr lang="en-US" altLang="en-US" sz="100" kern="1200" dirty="0" smtClean="0">
                <a:solidFill>
                  <a:srgbClr val="000000"/>
                </a:solidFill>
                <a:latin typeface="Arial (Body)"/>
                <a:ea typeface="ＭＳ Ｐゴシック" charset="-128"/>
              </a:rPr>
              <a:t> </a:t>
            </a:r>
            <a:r>
              <a:rPr lang="en-US" altLang="en-US" sz="2000" kern="1200" dirty="0" smtClean="0">
                <a:solidFill>
                  <a:srgbClr val="000000"/>
                </a:solidFill>
                <a:latin typeface="Arial (Body)"/>
                <a:ea typeface="ＭＳ Ｐゴシック" charset="-128"/>
              </a:rPr>
              <a:t>A sequences </a:t>
            </a:r>
            <a:r>
              <a:rPr lang="en-US" altLang="en-US" sz="2000" kern="1200" dirty="0">
                <a:solidFill>
                  <a:srgbClr val="000000"/>
                </a:solidFill>
                <a:latin typeface="Arial (Body)"/>
                <a:ea typeface="ＭＳ Ｐゴシック" charset="-128"/>
              </a:rPr>
              <a:t>of things like parasites.</a:t>
            </a:r>
          </a:p>
          <a:p>
            <a:pPr marL="255651" lvl="0" indent="-255651" fontAlgn="base">
              <a:spcAft>
                <a:spcPct val="0"/>
              </a:spcAft>
            </a:pPr>
            <a:r>
              <a:rPr lang="en-US" altLang="en-US" sz="2000" kern="1200" dirty="0">
                <a:solidFill>
                  <a:srgbClr val="000000"/>
                </a:solidFill>
                <a:latin typeface="Arial (Body)"/>
                <a:ea typeface="ＭＳ Ｐゴシック" charset="-128"/>
              </a:rPr>
              <a:t>What if </a:t>
            </a:r>
            <a:r>
              <a:rPr lang="en-US" altLang="en-US" sz="2000" kern="1200" dirty="0" smtClean="0">
                <a:solidFill>
                  <a:srgbClr val="000000"/>
                </a:solidFill>
                <a:latin typeface="Arial (Body)"/>
                <a:ea typeface="ＭＳ Ｐゴシック" charset="-128"/>
              </a:rPr>
              <a:t>you</a:t>
            </a:r>
            <a:r>
              <a:rPr lang="fr-FR" altLang="ja-JP" sz="2000" kern="1200" dirty="0" smtClean="0">
                <a:solidFill>
                  <a:srgbClr val="000000"/>
                </a:solidFill>
                <a:latin typeface="Arial (Body)"/>
                <a:ea typeface="ＭＳ Ｐゴシック" charset="-128"/>
              </a:rPr>
              <a:t>’</a:t>
            </a:r>
            <a:r>
              <a:rPr lang="en-US" altLang="en-US" sz="2000" kern="1200" dirty="0" smtClean="0">
                <a:solidFill>
                  <a:srgbClr val="000000"/>
                </a:solidFill>
                <a:latin typeface="Arial (Body)"/>
                <a:ea typeface="ＭＳ Ｐゴシック" charset="-128"/>
              </a:rPr>
              <a:t>re </a:t>
            </a:r>
            <a:r>
              <a:rPr lang="en-US" altLang="en-US" sz="2000" kern="1200" dirty="0">
                <a:solidFill>
                  <a:srgbClr val="000000"/>
                </a:solidFill>
                <a:latin typeface="Arial (Body)"/>
                <a:ea typeface="ＭＳ Ｐゴシック" charset="-128"/>
              </a:rPr>
              <a:t>a biologist and want to know if a sequence of nucleotides that you care about is in one of these parasites?</a:t>
            </a:r>
          </a:p>
          <a:p>
            <a:pPr marL="255651" lvl="0" indent="-255651" fontAlgn="base">
              <a:spcAft>
                <a:spcPct val="0"/>
              </a:spcAft>
            </a:pPr>
            <a:r>
              <a:rPr lang="en-US" altLang="en-US" sz="2000" kern="1200" dirty="0">
                <a:solidFill>
                  <a:srgbClr val="000000"/>
                </a:solidFill>
                <a:latin typeface="Arial (Body)"/>
                <a:ea typeface="ＭＳ Ｐゴシック" charset="-128"/>
              </a:rPr>
              <a:t>What if </a:t>
            </a:r>
            <a:r>
              <a:rPr lang="en-US" altLang="en-US" sz="2000" kern="1200" dirty="0" smtClean="0">
                <a:solidFill>
                  <a:srgbClr val="000000"/>
                </a:solidFill>
                <a:latin typeface="Arial (Body)"/>
                <a:ea typeface="ＭＳ Ｐゴシック" charset="-128"/>
              </a:rPr>
              <a:t>you</a:t>
            </a:r>
            <a:r>
              <a:rPr lang="fr-FR" altLang="ja-JP" sz="2000" kern="1200" dirty="0" smtClean="0">
                <a:solidFill>
                  <a:srgbClr val="000000"/>
                </a:solidFill>
                <a:latin typeface="Arial (Body)"/>
                <a:ea typeface="ＭＳ Ｐゴシック" charset="-128"/>
              </a:rPr>
              <a:t>’</a:t>
            </a:r>
            <a:r>
              <a:rPr lang="en-US" altLang="en-US" sz="2000" kern="1200" dirty="0" smtClean="0">
                <a:solidFill>
                  <a:srgbClr val="000000"/>
                </a:solidFill>
                <a:latin typeface="Arial (Body)"/>
                <a:ea typeface="ＭＳ Ｐゴシック" charset="-128"/>
              </a:rPr>
              <a:t>re </a:t>
            </a:r>
            <a:r>
              <a:rPr lang="en-US" altLang="en-US" sz="2000" kern="1200" dirty="0">
                <a:solidFill>
                  <a:srgbClr val="000000"/>
                </a:solidFill>
                <a:latin typeface="Arial (Body)"/>
                <a:ea typeface="ＭＳ Ｐゴシック" charset="-128"/>
              </a:rPr>
              <a:t>a biologist and want to know if a sequence of nucleotides that you care about is in one of these parasites</a:t>
            </a:r>
            <a:r>
              <a:rPr lang="en-US" altLang="en-US" sz="2000" kern="1200" dirty="0" smtClean="0">
                <a:solidFill>
                  <a:srgbClr val="000000"/>
                </a:solidFill>
                <a:latin typeface="Arial (Body)"/>
                <a:ea typeface="ＭＳ Ｐゴシック" charset="-128"/>
              </a:rPr>
              <a:t>?</a:t>
            </a:r>
            <a:endParaRPr lang="en-US" altLang="en-US" sz="2000" kern="1200" dirty="0">
              <a:solidFill>
                <a:srgbClr val="000000"/>
              </a:solidFill>
              <a:latin typeface="Arial (Body)"/>
              <a:ea typeface="ＭＳ Ｐゴシック" charset="-128"/>
            </a:endParaRPr>
          </a:p>
        </p:txBody>
      </p:sp>
      <p:pic>
        <p:nvPicPr>
          <p:cNvPr id="6" name="Picture 6" descr="A screenshot of a Parasite Six Frame Translation Search window. The text reads, Search for C A D R in database “Schistosoma Unique”. Below the text is a table with 6 rows and 2 columns. The column headings from left to right are retrieve and database entry. Row 1. D N A link. Row 2. Translation. The corresponding column entry is Translation of Schisto unique AA825099 in frame 3. Row 3. D N A Link.; Row 4. Translation. The corresponding column entry is Translation of Schisto unique mancons 0736 in frame 2. Row 5. D N A Link. Row 6. The corresponding column entry is Translation of Schisto unique M64538 in fram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07814" y="2099012"/>
            <a:ext cx="4078986" cy="2318480"/>
          </a:xfrm>
          <a:prstGeom prst="rect">
            <a:avLst/>
          </a:prstGeom>
          <a:noFill/>
          <a:ln>
            <a:solidFill>
              <a:schemeClr val="tx1"/>
            </a:solidFill>
            <a:miter lim="800000"/>
            <a:headEnd/>
            <a:tailEnd/>
          </a:ln>
        </p:spPr>
      </p:pic>
    </p:spTree>
    <p:extLst>
      <p:ext uri="{BB962C8B-B14F-4D97-AF65-F5344CB8AC3E}">
        <p14:creationId xmlns:p14="http://schemas.microsoft.com/office/powerpoint/2010/main" val="2564100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What the Data Looks </a:t>
            </a:r>
            <a:r>
              <a:rPr lang="en-US" altLang="en-US" kern="1200" dirty="0" smtClean="0">
                <a:latin typeface="Times New Roman" panose="02020603050405020304" pitchFamily="18" charset="0"/>
                <a:ea typeface="ＭＳ Ｐゴシック" charset="-128"/>
              </a:rPr>
              <a:t>Like</a:t>
            </a:r>
            <a:endParaRPr lang="en-US" altLang="en-US" sz="2000" b="0" kern="1200" dirty="0">
              <a:latin typeface="Times New Roman" panose="02020603050405020304" pitchFamily="18" charset="0"/>
              <a:ea typeface="ＭＳ Ｐゴシック" charset="-128"/>
            </a:endParaRPr>
          </a:p>
        </p:txBody>
      </p:sp>
      <p:pic>
        <p:nvPicPr>
          <p:cNvPr id="5" name="Picture 4" descr="Computer code. The code has 7 lines. The lines read as follows. Line 1. right angle bracket S c h i s t o unique A A 8 2 5 0 9 9. Line 2. g c t t a g a t g t c a g a t t g a g c a c g a t g a t c g a t t g a c c g t g a g a t c g a c g a. Line 3. g a t g c g c a g a t c g a g a t c t g c a t a c a g a t g a t g a c c a t a g t g t a c g. Line 4. right angle bracket S c h i s t o unique man c o n s 0 7 3 6. Line 5. t t c t c g c t c a c a c t a g a a g c a a g a c a a t t t a c a c t a t t a t t a t t a t t a t t. Line 6. a c c a t t a t t a t t a t t a t t a t t a c t a t t a t t a t t a t t a t t a c t a t t a t t t a. Line 7. c t a c g t c g c t t t t t c a c t c c c t t t a t t c t c a a a t t g t g t a t c c t t c c t t t."/>
          <p:cNvPicPr>
            <a:picLocks noChangeAspect="1"/>
          </p:cNvPicPr>
          <p:nvPr/>
        </p:nvPicPr>
        <p:blipFill rotWithShape="1">
          <a:blip r:embed="rId2"/>
          <a:srcRect l="1555" t="1752" r="32707" b="13376"/>
          <a:stretch/>
        </p:blipFill>
        <p:spPr>
          <a:xfrm>
            <a:off x="571499" y="1752600"/>
            <a:ext cx="5286375" cy="3686175"/>
          </a:xfrm>
          <a:prstGeom prst="rect">
            <a:avLst/>
          </a:prstGeom>
        </p:spPr>
      </p:pic>
    </p:spTree>
    <p:extLst>
      <p:ext uri="{BB962C8B-B14F-4D97-AF65-F5344CB8AC3E}">
        <p14:creationId xmlns:p14="http://schemas.microsoft.com/office/powerpoint/2010/main" val="21010508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How Are We Going to Do It?</a:t>
            </a:r>
          </a:p>
        </p:txBody>
      </p:sp>
      <p:sp>
        <p:nvSpPr>
          <p:cNvPr id="3" name="Text Placeholder 2"/>
          <p:cNvSpPr>
            <a:spLocks noGrp="1"/>
          </p:cNvSpPr>
          <p:nvPr>
            <p:ph type="body" idx="1"/>
          </p:nvPr>
        </p:nvSpPr>
        <p:spPr>
          <a:xfrm>
            <a:off x="457200" y="1600200"/>
            <a:ext cx="836676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First, we get the sequences in a big string.</a:t>
            </a:r>
          </a:p>
          <a:p>
            <a:pPr lvl="0" fontAlgn="base">
              <a:spcAft>
                <a:spcPct val="0"/>
              </a:spcAft>
              <a:buSzPts val="2400"/>
              <a:tabLst/>
            </a:pPr>
            <a:r>
              <a:rPr lang="en-US" altLang="en-US" sz="2400" kern="1200" dirty="0">
                <a:solidFill>
                  <a:srgbClr val="000000"/>
                </a:solidFill>
                <a:latin typeface="+mn-lt"/>
                <a:ea typeface="ＭＳ Ｐゴシック" charset="-128"/>
              </a:rPr>
              <a:t>Next, we find where the small subsequence is in the big string.</a:t>
            </a:r>
          </a:p>
          <a:p>
            <a:pPr lvl="0" fontAlgn="base">
              <a:spcAft>
                <a:spcPct val="0"/>
              </a:spcAft>
              <a:buSzPts val="2400"/>
              <a:tabLst/>
            </a:pPr>
            <a:r>
              <a:rPr lang="en-US" altLang="en-US" sz="2400" kern="1200" dirty="0">
                <a:solidFill>
                  <a:srgbClr val="000000"/>
                </a:solidFill>
                <a:latin typeface="+mn-lt"/>
                <a:ea typeface="ＭＳ Ｐゴシック" charset="-128"/>
              </a:rPr>
              <a:t>From there, we need to work </a:t>
            </a:r>
            <a:r>
              <a:rPr lang="en-US" altLang="en-US" sz="2400" b="1" kern="1200" dirty="0">
                <a:solidFill>
                  <a:srgbClr val="000000"/>
                </a:solidFill>
                <a:latin typeface="+mn-lt"/>
                <a:ea typeface="ＭＳ Ｐゴシック" charset="-128"/>
              </a:rPr>
              <a:t>backwards</a:t>
            </a:r>
            <a:r>
              <a:rPr lang="en-US" altLang="en-US" sz="2400" kern="1200" dirty="0">
                <a:solidFill>
                  <a:srgbClr val="000000"/>
                </a:solidFill>
                <a:latin typeface="+mn-lt"/>
                <a:ea typeface="ＭＳ Ｐゴシック" charset="-128"/>
              </a:rPr>
              <a:t> until we find </a:t>
            </a:r>
            <a:r>
              <a:rPr lang="en-US" altLang="ja-JP" sz="2400" kern="1200" dirty="0" smtClean="0">
                <a:solidFill>
                  <a:srgbClr val="000000"/>
                </a:solidFill>
                <a:latin typeface="+mn-lt"/>
                <a:ea typeface="ＭＳ Ｐゴシック" charset="-128"/>
              </a:rPr>
              <a:t>“&gt;” </a:t>
            </a:r>
            <a:r>
              <a:rPr lang="en-US" altLang="ja-JP" sz="2400" kern="1200" dirty="0">
                <a:solidFill>
                  <a:srgbClr val="000000"/>
                </a:solidFill>
                <a:latin typeface="+mn-lt"/>
                <a:ea typeface="ＭＳ Ｐゴシック" charset="-128"/>
              </a:rPr>
              <a:t>which is the beginning of the line with the sequence name.</a:t>
            </a:r>
          </a:p>
          <a:p>
            <a:pPr lvl="0" fontAlgn="base">
              <a:spcAft>
                <a:spcPct val="0"/>
              </a:spcAft>
              <a:buSzPts val="2400"/>
              <a:tabLst/>
            </a:pPr>
            <a:r>
              <a:rPr lang="en-US" altLang="en-US" sz="2400" kern="1200" dirty="0">
                <a:solidFill>
                  <a:srgbClr val="000000"/>
                </a:solidFill>
                <a:latin typeface="+mn-lt"/>
                <a:ea typeface="ＭＳ Ｐゴシック" charset="-128"/>
              </a:rPr>
              <a:t>From </a:t>
            </a:r>
            <a:r>
              <a:rPr lang="en-US" altLang="en-US" sz="2400" b="1" kern="1200" dirty="0">
                <a:solidFill>
                  <a:srgbClr val="000000"/>
                </a:solidFill>
                <a:latin typeface="+mn-lt"/>
                <a:ea typeface="ＭＳ Ｐゴシック" charset="-128"/>
              </a:rPr>
              <a:t>there</a:t>
            </a:r>
            <a:r>
              <a:rPr lang="en-US" altLang="en-US" sz="2400" kern="1200" dirty="0">
                <a:solidFill>
                  <a:srgbClr val="000000"/>
                </a:solidFill>
                <a:latin typeface="+mn-lt"/>
                <a:ea typeface="ＭＳ Ｐゴシック" charset="-128"/>
              </a:rPr>
              <a:t>, we need to work </a:t>
            </a:r>
            <a:r>
              <a:rPr lang="en-US" altLang="en-US" sz="2400" b="1" kern="1200" dirty="0">
                <a:solidFill>
                  <a:srgbClr val="000000"/>
                </a:solidFill>
                <a:latin typeface="+mn-lt"/>
                <a:ea typeface="ＭＳ Ｐゴシック" charset="-128"/>
              </a:rPr>
              <a:t>forwards</a:t>
            </a:r>
            <a:r>
              <a:rPr lang="en-US" altLang="en-US" sz="2400" kern="1200" dirty="0">
                <a:solidFill>
                  <a:srgbClr val="000000"/>
                </a:solidFill>
                <a:latin typeface="+mn-lt"/>
                <a:ea typeface="ＭＳ Ｐゴシック" charset="-128"/>
              </a:rPr>
              <a:t> to the end of the line. </a:t>
            </a:r>
            <a:r>
              <a:rPr lang="en-US" altLang="en-US" sz="2400" kern="1200" dirty="0" smtClean="0">
                <a:solidFill>
                  <a:srgbClr val="000000"/>
                </a:solidFill>
                <a:latin typeface="+mn-lt"/>
                <a:ea typeface="ＭＳ Ｐゴシック" charset="-128"/>
              </a:rPr>
              <a:t>From </a:t>
            </a:r>
            <a:r>
              <a:rPr lang="en-US" altLang="ja-JP" sz="2400" kern="1200" dirty="0" smtClean="0">
                <a:solidFill>
                  <a:srgbClr val="000000"/>
                </a:solidFill>
                <a:latin typeface="+mn-lt"/>
                <a:ea typeface="ＭＳ Ｐゴシック" charset="-128"/>
              </a:rPr>
              <a:t>“&gt;” </a:t>
            </a:r>
            <a:r>
              <a:rPr lang="en-US" altLang="ja-JP" sz="2400" kern="1200" dirty="0">
                <a:solidFill>
                  <a:srgbClr val="000000"/>
                </a:solidFill>
                <a:latin typeface="+mn-lt"/>
                <a:ea typeface="ＭＳ Ｐゴシック" charset="-128"/>
              </a:rPr>
              <a:t>to the end of the line is the name of the sequence</a:t>
            </a:r>
          </a:p>
          <a:p>
            <a:pPr marL="741600" lvl="1" indent="-284400" fontAlgn="base">
              <a:spcAft>
                <a:spcPct val="0"/>
              </a:spcAft>
              <a:buSzPts val="2400"/>
            </a:pPr>
            <a:r>
              <a:rPr lang="en-US" altLang="en-US" sz="2400" kern="1200" dirty="0">
                <a:solidFill>
                  <a:srgbClr val="000000"/>
                </a:solidFill>
                <a:latin typeface="+mn-lt"/>
                <a:ea typeface="ＭＳ Ｐゴシック" charset="-128"/>
                <a:cs typeface="+mn-cs"/>
              </a:rPr>
              <a:t>Yes, this is hard to get just right. Lots of debugging prints.</a:t>
            </a:r>
          </a:p>
        </p:txBody>
      </p:sp>
    </p:spTree>
    <p:extLst>
      <p:ext uri="{BB962C8B-B14F-4D97-AF65-F5344CB8AC3E}">
        <p14:creationId xmlns:p14="http://schemas.microsoft.com/office/powerpoint/2010/main" val="1990572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The Code That Does It</a:t>
            </a:r>
            <a:endParaRPr lang="en-US" altLang="en-US" sz="2000" b="0" kern="1200" dirty="0">
              <a:latin typeface="Times New Roman" panose="02020603050405020304" pitchFamily="18" charset="0"/>
              <a:ea typeface="ＭＳ Ｐゴシック" charset="-128"/>
            </a:endParaRPr>
          </a:p>
        </p:txBody>
      </p:sp>
      <p:pic>
        <p:nvPicPr>
          <p:cNvPr id="5" name="Picture 4" descr="The code has 16 lines. The lines read as follows. Line 1. d e f find Sequence left parenthesis s e q right parenthesis colon. Line 2, indented once. sequences File equals get Media Path left parenthesis double quote parasites period t x t double quote right parenthesis. Line 3, indented once. file equals open left parenthesis sequences File comma double quote r t double quote right parenthesis. Line 4, indented once. sequences equals file period read left parenthesis right parenthesis. Line 5, indented once. file period close left parenthesis right parenthesis. Line 6, indented once. hash Find the sequence. Line 7, indented once. s e q L o c equals sequences period find left parenthesis s e q right parenthesis. Line 8, indented once. hash print double quote Found at colon double quote comma s e q L o c. Line 9, indented once. if s e q L o c left angle bracket right angle bracket dash 1 colon. Line 10, indented twice. hash Now comma find the double quote right angle bracket double quote with the name of the sequence. Line 11, indented twice. name L o c equals sequences period r find left parenthesis double quote right angle bracket double quote comma 0 comma s e q L o c right parenthesis. Line 12, indented twice. hash print double quote Name at colon double quote comma name L o c. Line 13, indented twice. end line equals sequences period find left parenthesis double quote backslash n double quote comma name L o c right parenthesis. Line 14, indented twice. print double quote Found in double quote comma sequences left bracket name L o c colon end line right bracket. Line 15, indented once. if s e q L o c equals, equals dash 1 colon. Line 16, indented twice. print double quote Not found double quote."/>
          <p:cNvPicPr>
            <a:picLocks noChangeAspect="1"/>
          </p:cNvPicPr>
          <p:nvPr/>
        </p:nvPicPr>
        <p:blipFill rotWithShape="1">
          <a:blip r:embed="rId2"/>
          <a:srcRect l="1610" t="2085" r="38565" b="3927"/>
          <a:stretch/>
        </p:blipFill>
        <p:spPr>
          <a:xfrm>
            <a:off x="537619" y="1559064"/>
            <a:ext cx="5154112" cy="4549497"/>
          </a:xfrm>
          <a:prstGeom prst="rect">
            <a:avLst/>
          </a:prstGeom>
        </p:spPr>
      </p:pic>
    </p:spTree>
    <p:extLst>
      <p:ext uri="{BB962C8B-B14F-4D97-AF65-F5344CB8AC3E}">
        <p14:creationId xmlns:p14="http://schemas.microsoft.com/office/powerpoint/2010/main" val="111687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Why −1?</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If .find or .rfind </a:t>
            </a:r>
            <a:r>
              <a:rPr lang="en-US" altLang="en-US" sz="2400" kern="1200" dirty="0" smtClean="0">
                <a:solidFill>
                  <a:srgbClr val="000000"/>
                </a:solidFill>
                <a:latin typeface="Arial (Body)"/>
                <a:ea typeface="ＭＳ Ｐゴシック" charset="-128"/>
              </a:rPr>
              <a:t>don</a:t>
            </a:r>
            <a:r>
              <a:rPr lang="fr-FR" altLang="en-US"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t </a:t>
            </a:r>
            <a:r>
              <a:rPr lang="en-US" altLang="en-US" sz="2400" kern="1200" dirty="0">
                <a:solidFill>
                  <a:srgbClr val="000000"/>
                </a:solidFill>
                <a:latin typeface="Arial (Body)"/>
                <a:ea typeface="ＭＳ Ｐゴシック" charset="-128"/>
              </a:rPr>
              <a:t>find something, they return -1</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If they return 0 or more, then </a:t>
            </a:r>
            <a:r>
              <a:rPr lang="en-US" altLang="en-US" sz="2400" kern="1200" dirty="0" smtClean="0">
                <a:solidFill>
                  <a:srgbClr val="000000"/>
                </a:solidFill>
                <a:latin typeface="Arial (Body)"/>
                <a:ea typeface="ＭＳ Ｐゴシック" charset="-128"/>
                <a:cs typeface="+mn-cs"/>
              </a:rPr>
              <a:t>it</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the index of where the search string is found.</a:t>
            </a:r>
          </a:p>
          <a:p>
            <a:pPr lvl="0" fontAlgn="base">
              <a:spcAft>
                <a:spcPct val="0"/>
              </a:spcAft>
              <a:buSzPts val="2400"/>
              <a:tabLst/>
            </a:pPr>
            <a:r>
              <a:rPr lang="en-US" altLang="en-US" sz="2400" kern="1200" dirty="0" smtClean="0">
                <a:solidFill>
                  <a:srgbClr val="000000"/>
                </a:solidFill>
                <a:latin typeface="Arial (Body)"/>
                <a:ea typeface="ＭＳ Ｐゴシック" charset="-128"/>
              </a:rPr>
              <a:t>What</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s </a:t>
            </a:r>
            <a:r>
              <a:rPr lang="en-US" altLang="ja-JP" sz="2400" kern="1200" dirty="0" smtClean="0">
                <a:solidFill>
                  <a:srgbClr val="000000"/>
                </a:solidFill>
                <a:latin typeface="Arial (Body)"/>
                <a:ea typeface="ＭＳ Ｐゴシック" charset="-128"/>
              </a:rPr>
              <a:t>“&lt;&gt;”?</a:t>
            </a:r>
            <a:endParaRPr lang="en-US" altLang="ja-JP" sz="2400" kern="1200" dirty="0">
              <a:solidFill>
                <a:srgbClr val="000000"/>
              </a:solidFill>
              <a:latin typeface="Arial (Body)"/>
              <a:ea typeface="ＭＳ Ｐゴシック" charset="-128"/>
            </a:endParaRPr>
          </a:p>
          <a:p>
            <a:pPr marL="741600" lvl="1" indent="-284400" fontAlgn="base">
              <a:spcAft>
                <a:spcPct val="0"/>
              </a:spcAft>
              <a:buSzPts val="2400"/>
              <a:buFontTx/>
              <a:buChar char="‒"/>
            </a:pPr>
            <a:r>
              <a:rPr lang="en-US" altLang="en-US" sz="2400" kern="1200" dirty="0" smtClean="0">
                <a:solidFill>
                  <a:srgbClr val="000000"/>
                </a:solidFill>
                <a:latin typeface="Arial (Body)"/>
                <a:ea typeface="ＭＳ Ｐゴシック" charset="-128"/>
                <a:cs typeface="+mn-cs"/>
              </a:rPr>
              <a:t>That</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notation for </a:t>
            </a:r>
            <a:r>
              <a:rPr lang="en-US" altLang="ja-JP" sz="2400" kern="1200" dirty="0" smtClean="0">
                <a:solidFill>
                  <a:srgbClr val="000000"/>
                </a:solidFill>
                <a:latin typeface="Arial (Body)"/>
                <a:ea typeface="ＭＳ Ｐゴシック" charset="-128"/>
                <a:cs typeface="+mn-cs"/>
              </a:rPr>
              <a:t>“not equals”</a:t>
            </a:r>
            <a:endParaRPr lang="en-US" altLang="ja-JP" sz="2400" kern="1200" dirty="0">
              <a:solidFill>
                <a:srgbClr val="000000"/>
              </a:solidFill>
              <a:latin typeface="Arial (Body)"/>
              <a:ea typeface="ＭＳ Ｐゴシック" charset="-128"/>
              <a:cs typeface="+mn-cs"/>
            </a:endParaRP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You can also use </a:t>
            </a:r>
            <a:r>
              <a:rPr lang="en-US" altLang="ja-JP"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7593257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Running the Program</a:t>
            </a:r>
          </a:p>
        </p:txBody>
      </p:sp>
      <p:pic>
        <p:nvPicPr>
          <p:cNvPr id="5" name="Picture 4" descr="Computer code and output. The code has 2 lines. The lines read as follows. Line 1. right angle bracket right angle bracket right angle bracket find Sequence left parenthesis double quote t a g a t g t c a g a t t g a g c a c g a t g a t c g a t t g a c c double quote right parenthesis. The corresponding output is, Found in right angle bracket Schisto unique AA825099. Line 2. right angle bracket right angle bracket right angle bracket find Sequence left parenthesis double quote a g t c a c t g t c t g g t t g a a a g t g a a t g c t t c c a c c g a t t double quote right parenthesis. The corresponding output is, Found in right angle bracket Schisto unique m a n c o n s 0736."/>
          <p:cNvPicPr>
            <a:picLocks noChangeAspect="1"/>
          </p:cNvPicPr>
          <p:nvPr/>
        </p:nvPicPr>
        <p:blipFill rotWithShape="1">
          <a:blip r:embed="rId2"/>
          <a:srcRect l="2154" t="6300" r="9297" b="28182"/>
          <a:stretch/>
        </p:blipFill>
        <p:spPr>
          <a:xfrm>
            <a:off x="562130" y="1936375"/>
            <a:ext cx="7220245" cy="1442200"/>
          </a:xfrm>
          <a:prstGeom prst="rect">
            <a:avLst/>
          </a:prstGeom>
        </p:spPr>
      </p:pic>
    </p:spTree>
    <p:extLst>
      <p:ext uri="{BB962C8B-B14F-4D97-AF65-F5344CB8AC3E}">
        <p14:creationId xmlns:p14="http://schemas.microsoft.com/office/powerpoint/2010/main" val="24734005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Example: Get the Temperature</a:t>
            </a:r>
          </a:p>
        </p:txBody>
      </p:sp>
      <p:sp>
        <p:nvSpPr>
          <p:cNvPr id="3" name="Content Placeholder 2"/>
          <p:cNvSpPr>
            <a:spLocks noGrp="1"/>
          </p:cNvSpPr>
          <p:nvPr>
            <p:ph type="body" idx="1"/>
          </p:nvPr>
        </p:nvSpPr>
        <p:spPr>
          <a:xfrm>
            <a:off x="457200" y="1600200"/>
            <a:ext cx="8412480" cy="1809750"/>
          </a:xfrm>
        </p:spPr>
        <p:txBody>
          <a:bodyPr wrap="square" lIns="91425" tIns="91425" rIns="91425" bIns="91425">
            <a:noAutofit/>
          </a:bodyPr>
          <a:lstStyle/>
          <a:p>
            <a:pPr marL="255600" lvl="0" indent="-255600" fontAlgn="base">
              <a:spcAft>
                <a:spcPct val="0"/>
              </a:spcAft>
              <a:buSzPts val="2400"/>
            </a:pPr>
            <a:r>
              <a:rPr lang="en-US" altLang="en-US" sz="2400" kern="1200" dirty="0">
                <a:solidFill>
                  <a:srgbClr val="000000"/>
                </a:solidFill>
                <a:latin typeface="+mn-lt"/>
                <a:ea typeface="ＭＳ Ｐゴシック" charset="-128"/>
              </a:rPr>
              <a:t>The weather is always available on the Internet</a:t>
            </a:r>
            <a:r>
              <a:rPr lang="en-US" altLang="en-US" sz="2400" kern="1200" dirty="0" smtClean="0">
                <a:solidFill>
                  <a:srgbClr val="000000"/>
                </a:solidFill>
                <a:latin typeface="+mn-lt"/>
                <a:ea typeface="ＭＳ Ｐゴシック" charset="-128"/>
              </a:rPr>
              <a:t>.</a:t>
            </a:r>
            <a:endParaRPr lang="en-US" altLang="en-US" sz="2400" kern="1200" dirty="0" smtClean="0">
              <a:solidFill>
                <a:prstClr val="black"/>
              </a:solidFill>
              <a:latin typeface="+mn-lt"/>
              <a:ea typeface="ＭＳ Ｐゴシック" charset="-128"/>
            </a:endParaRPr>
          </a:p>
          <a:p>
            <a:pPr marL="255600" lvl="0" indent="-255600" fontAlgn="base">
              <a:spcAft>
                <a:spcPct val="0"/>
              </a:spcAft>
              <a:buSzPts val="2400"/>
            </a:pPr>
            <a:r>
              <a:rPr lang="en-US" altLang="en-US" sz="2400" kern="1200" dirty="0" smtClean="0">
                <a:solidFill>
                  <a:srgbClr val="000000"/>
                </a:solidFill>
                <a:latin typeface="+mn-lt"/>
                <a:ea typeface="ＭＳ Ｐゴシック" charset="-128"/>
              </a:rPr>
              <a:t>Can we write a function that takes the current temperature out of a source like </a:t>
            </a:r>
            <a:r>
              <a:rPr lang="en-US" altLang="en-US" sz="2400" kern="1200" dirty="0" smtClean="0">
                <a:solidFill>
                  <a:srgbClr val="000000"/>
                </a:solidFill>
                <a:latin typeface="+mn-lt"/>
                <a:ea typeface="ＭＳ Ｐゴシック" charset="-128"/>
                <a:hlinkClick r:id="rId2" tooltip="http://www.ajc.com/weather"/>
              </a:rPr>
              <a:t>http://www.ajc.com/weather</a:t>
            </a:r>
            <a:r>
              <a:rPr lang="en-US" altLang="en-US" sz="2400" kern="1200" dirty="0" smtClean="0">
                <a:solidFill>
                  <a:srgbClr val="000000"/>
                </a:solidFill>
                <a:latin typeface="+mn-lt"/>
                <a:ea typeface="ＭＳ Ｐゴシック" charset="-128"/>
              </a:rPr>
              <a:t> or </a:t>
            </a:r>
            <a:r>
              <a:rPr lang="en-US" altLang="en-US" sz="2400" kern="1200" dirty="0" smtClean="0">
                <a:solidFill>
                  <a:srgbClr val="000000"/>
                </a:solidFill>
                <a:latin typeface="+mn-lt"/>
                <a:ea typeface="ＭＳ Ｐゴシック" charset="-128"/>
                <a:hlinkClick r:id="rId3" tooltip="http://www.weather.com/"/>
              </a:rPr>
              <a:t>http://www.weather.com</a:t>
            </a:r>
            <a:r>
              <a:rPr lang="en-US" altLang="en-US" sz="2400" kern="1200" dirty="0" smtClean="0">
                <a:solidFill>
                  <a:srgbClr val="000000"/>
                </a:solidFill>
                <a:latin typeface="+mn-lt"/>
                <a:ea typeface="ＭＳ Ｐゴシック" charset="-128"/>
              </a:rPr>
              <a:t>?</a:t>
            </a:r>
            <a:endParaRPr lang="en-US" altLang="en-US" sz="2400" kern="1200" dirty="0">
              <a:solidFill>
                <a:srgbClr val="000000"/>
              </a:solidFill>
              <a:latin typeface="+mn-lt"/>
              <a:ea typeface="ＭＳ Ｐゴシック" charset="-128"/>
            </a:endParaRPr>
          </a:p>
        </p:txBody>
      </p:sp>
      <p:pic>
        <p:nvPicPr>
          <p:cNvPr id="6" name="Picture 10" descr="A screenshot displays the weather section of the webpage, a j c dot com, The Atlanta journal dash Constit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829" y="3569283"/>
            <a:ext cx="4151221" cy="267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4425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The Internet </a:t>
            </a:r>
            <a:r>
              <a:rPr lang="en-US" altLang="en-US" kern="1200" dirty="0" smtClean="0">
                <a:latin typeface="Times New Roman" panose="02020603050405020304" pitchFamily="18" charset="0"/>
                <a:ea typeface="ＭＳ Ｐゴシック" charset="-128"/>
              </a:rPr>
              <a:t>is </a:t>
            </a:r>
            <a:r>
              <a:rPr lang="en-US" altLang="en-US" kern="1200" dirty="0">
                <a:latin typeface="Times New Roman" panose="02020603050405020304" pitchFamily="18" charset="0"/>
                <a:ea typeface="ＭＳ Ｐゴシック" charset="-128"/>
              </a:rPr>
              <a:t>Mostly Text</a:t>
            </a:r>
          </a:p>
        </p:txBody>
      </p:sp>
      <p:sp>
        <p:nvSpPr>
          <p:cNvPr id="3" name="Text Placeholder 2"/>
          <p:cNvSpPr>
            <a:spLocks noGrp="1"/>
          </p:cNvSpPr>
          <p:nvPr>
            <p:ph type="body" idx="1"/>
          </p:nvPr>
        </p:nvSpPr>
        <p:spPr>
          <a:xfrm>
            <a:off x="457200" y="1600200"/>
            <a:ext cx="842772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Text is the </a:t>
            </a:r>
            <a:r>
              <a:rPr lang="en-US" altLang="en-US" sz="2400" b="1" kern="1200" dirty="0">
                <a:solidFill>
                  <a:srgbClr val="000000"/>
                </a:solidFill>
                <a:latin typeface="+mn-lt"/>
                <a:ea typeface="ＭＳ Ｐゴシック" charset="-128"/>
              </a:rPr>
              <a:t>other</a:t>
            </a:r>
            <a:r>
              <a:rPr lang="en-US" altLang="en-US" sz="2400" kern="1200" dirty="0">
                <a:solidFill>
                  <a:srgbClr val="000000"/>
                </a:solidFill>
                <a:latin typeface="+mn-lt"/>
                <a:ea typeface="ＭＳ Ｐゴシック" charset="-128"/>
              </a:rPr>
              <a:t> unimedia.</a:t>
            </a:r>
          </a:p>
          <a:p>
            <a:pPr lvl="0" fontAlgn="base">
              <a:spcAft>
                <a:spcPct val="0"/>
              </a:spcAft>
              <a:buSzPts val="2400"/>
              <a:tabLst/>
            </a:pPr>
            <a:r>
              <a:rPr lang="en-US" altLang="en-US" sz="2400" kern="1200" dirty="0">
                <a:solidFill>
                  <a:srgbClr val="000000"/>
                </a:solidFill>
                <a:latin typeface="+mn-lt"/>
                <a:ea typeface="ＭＳ Ｐゴシック" charset="-128"/>
              </a:rPr>
              <a:t>Web pages are actually text in the format called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a:t>
            </a:r>
            <a:r>
              <a:rPr lang="en-US" altLang="en-US" sz="2400" kern="1200" dirty="0">
                <a:solidFill>
                  <a:srgbClr val="000000"/>
                </a:solidFill>
                <a:latin typeface="+mn-lt"/>
                <a:ea typeface="ＭＳ Ｐゴシック" charset="-128"/>
              </a:rPr>
              <a:t>HyperText Markup Language)</a:t>
            </a:r>
          </a:p>
          <a:p>
            <a:pPr marL="741600" lvl="1" indent="-284400" fontAlgn="base">
              <a:spcAft>
                <a:spcPct val="0"/>
              </a:spcAft>
              <a:buSzPts val="2400"/>
              <a:buFontTx/>
              <a:buChar char="‒"/>
            </a:pPr>
            <a:r>
              <a:rPr lang="en-US" altLang="en-US" sz="2400" kern="1200" dirty="0" smtClean="0">
                <a:solidFill>
                  <a:srgbClr val="000000"/>
                </a:solidFill>
                <a:latin typeface="+mn-lt"/>
                <a:ea typeface="ＭＳ Ｐゴシック" charset="-128"/>
                <a:cs typeface="+mn-cs"/>
              </a:rPr>
              <a:t>H</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T</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M</a:t>
            </a:r>
            <a:r>
              <a:rPr lang="en-US" altLang="en-US" sz="100" kern="1200" dirty="0" smtClean="0">
                <a:solidFill>
                  <a:srgbClr val="000000"/>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L isn</a:t>
            </a:r>
            <a:r>
              <a:rPr lang="fr-FR" altLang="ja-JP" sz="2400" kern="1200" dirty="0" smtClean="0">
                <a:solidFill>
                  <a:srgbClr val="000000"/>
                </a:solidFill>
                <a:latin typeface="+mn-lt"/>
                <a:ea typeface="ＭＳ Ｐゴシック" charset="-128"/>
                <a:cs typeface="+mn-cs"/>
              </a:rPr>
              <a:t>’</a:t>
            </a:r>
            <a:r>
              <a:rPr lang="en-US" altLang="en-US" sz="2400" kern="1200" dirty="0" smtClean="0">
                <a:solidFill>
                  <a:srgbClr val="000000"/>
                </a:solidFill>
                <a:latin typeface="+mn-lt"/>
                <a:ea typeface="ＭＳ Ｐゴシック" charset="-128"/>
                <a:cs typeface="+mn-cs"/>
              </a:rPr>
              <a:t>t </a:t>
            </a:r>
            <a:r>
              <a:rPr lang="en-US" altLang="en-US" sz="2400" kern="1200" dirty="0">
                <a:solidFill>
                  <a:srgbClr val="000000"/>
                </a:solidFill>
                <a:latin typeface="+mn-lt"/>
                <a:ea typeface="ＭＳ Ｐゴシック" charset="-128"/>
                <a:cs typeface="+mn-cs"/>
              </a:rPr>
              <a:t>a programming </a:t>
            </a:r>
            <a:r>
              <a:rPr lang="en-US" altLang="en-US" sz="2400" kern="1200" dirty="0" smtClean="0">
                <a:solidFill>
                  <a:srgbClr val="000000"/>
                </a:solidFill>
                <a:latin typeface="+mn-lt"/>
                <a:ea typeface="ＭＳ Ｐゴシック" charset="-128"/>
                <a:cs typeface="+mn-cs"/>
              </a:rPr>
              <a:t>language,</a:t>
            </a:r>
            <a:r>
              <a:rPr lang="en-US" altLang="en-US" sz="2400" kern="1200" dirty="0">
                <a:solidFill>
                  <a:prstClr val="black"/>
                </a:solidFill>
                <a:latin typeface="+mn-lt"/>
                <a:ea typeface="ＭＳ Ｐゴシック" charset="-128"/>
                <a:cs typeface="+mn-cs"/>
              </a:rPr>
              <a:t> </a:t>
            </a:r>
            <a:r>
              <a:rPr lang="en-US" altLang="en-US" sz="2400" kern="1200" dirty="0" smtClean="0">
                <a:solidFill>
                  <a:srgbClr val="000000"/>
                </a:solidFill>
                <a:latin typeface="+mn-lt"/>
                <a:ea typeface="ＭＳ Ｐゴシック" charset="-128"/>
                <a:cs typeface="+mn-cs"/>
              </a:rPr>
              <a:t>it</a:t>
            </a:r>
            <a:r>
              <a:rPr lang="fr-FR" altLang="ja-JP" sz="2400" kern="1200" dirty="0" smtClean="0">
                <a:solidFill>
                  <a:srgbClr val="000000"/>
                </a:solidFill>
                <a:latin typeface="+mn-lt"/>
                <a:ea typeface="ＭＳ Ｐゴシック" charset="-128"/>
                <a:cs typeface="+mn-cs"/>
              </a:rPr>
              <a:t>’</a:t>
            </a:r>
            <a:r>
              <a:rPr lang="en-US" altLang="en-US" sz="2400" kern="1200" dirty="0" smtClean="0">
                <a:solidFill>
                  <a:srgbClr val="000000"/>
                </a:solidFill>
                <a:latin typeface="+mn-lt"/>
                <a:ea typeface="ＭＳ Ｐゴシック" charset="-128"/>
                <a:cs typeface="+mn-cs"/>
              </a:rPr>
              <a:t>s </a:t>
            </a:r>
            <a:r>
              <a:rPr lang="en-US" altLang="en-US" sz="2400" kern="1200" dirty="0">
                <a:solidFill>
                  <a:srgbClr val="000000"/>
                </a:solidFill>
                <a:latin typeface="+mn-lt"/>
                <a:ea typeface="ＭＳ Ｐゴシック" charset="-128"/>
                <a:cs typeface="+mn-cs"/>
              </a:rPr>
              <a:t>an </a:t>
            </a:r>
            <a:r>
              <a:rPr lang="en-US" altLang="en-US" sz="2400" b="1" kern="1200" dirty="0">
                <a:solidFill>
                  <a:srgbClr val="000000"/>
                </a:solidFill>
                <a:latin typeface="+mn-lt"/>
                <a:ea typeface="ＭＳ Ｐゴシック" charset="-128"/>
                <a:cs typeface="+mn-cs"/>
              </a:rPr>
              <a:t>encoding</a:t>
            </a:r>
            <a:r>
              <a:rPr lang="en-US" altLang="en-US" sz="2400" kern="1200" dirty="0">
                <a:solidFill>
                  <a:srgbClr val="000000"/>
                </a:solidFill>
                <a:latin typeface="+mn-lt"/>
                <a:ea typeface="ＭＳ Ｐゴシック" charset="-128"/>
                <a:cs typeface="+mn-cs"/>
              </a:rPr>
              <a:t> language.</a:t>
            </a:r>
          </a:p>
          <a:p>
            <a:pPr marL="741600" lvl="1" indent="-284400" fontAlgn="base">
              <a:spcAft>
                <a:spcPct val="0"/>
              </a:spcAft>
              <a:buSzPts val="2400"/>
              <a:buFontTx/>
              <a:buChar char="‒"/>
            </a:pPr>
            <a:r>
              <a:rPr lang="en-US" altLang="en-US" sz="2400" kern="1200" dirty="0">
                <a:solidFill>
                  <a:srgbClr val="000000"/>
                </a:solidFill>
                <a:latin typeface="+mn-lt"/>
                <a:ea typeface="ＭＳ Ｐゴシック" charset="-128"/>
                <a:cs typeface="+mn-cs"/>
              </a:rPr>
              <a:t>It defines a set of meanings for certain characters, but one </a:t>
            </a:r>
            <a:r>
              <a:rPr lang="en-US" altLang="en-US" sz="2400" kern="1200" dirty="0" smtClean="0">
                <a:solidFill>
                  <a:srgbClr val="000000"/>
                </a:solidFill>
                <a:latin typeface="+mn-lt"/>
                <a:ea typeface="ＭＳ Ｐゴシック" charset="-128"/>
                <a:cs typeface="+mn-cs"/>
              </a:rPr>
              <a:t>can</a:t>
            </a:r>
            <a:r>
              <a:rPr lang="fr-FR" altLang="ja-JP" sz="2400" kern="1200" dirty="0" smtClean="0">
                <a:solidFill>
                  <a:srgbClr val="000000"/>
                </a:solidFill>
                <a:latin typeface="+mn-lt"/>
                <a:ea typeface="ＭＳ Ｐゴシック" charset="-128"/>
                <a:cs typeface="+mn-cs"/>
              </a:rPr>
              <a:t>’</a:t>
            </a:r>
            <a:r>
              <a:rPr lang="en-US" altLang="en-US" sz="2400" kern="1200" dirty="0" smtClean="0">
                <a:solidFill>
                  <a:srgbClr val="000000"/>
                </a:solidFill>
                <a:latin typeface="+mn-lt"/>
                <a:ea typeface="ＭＳ Ｐゴシック" charset="-128"/>
                <a:cs typeface="+mn-cs"/>
              </a:rPr>
              <a:t>t </a:t>
            </a:r>
            <a:r>
              <a:rPr lang="en-US" altLang="en-US" sz="2400" b="1" kern="1200" dirty="0">
                <a:solidFill>
                  <a:srgbClr val="000000"/>
                </a:solidFill>
                <a:latin typeface="+mn-lt"/>
                <a:ea typeface="ＭＳ Ｐゴシック" charset="-128"/>
                <a:cs typeface="+mn-cs"/>
              </a:rPr>
              <a:t>program</a:t>
            </a:r>
            <a:r>
              <a:rPr lang="en-US" altLang="en-US" sz="2400" kern="1200" dirty="0">
                <a:solidFill>
                  <a:srgbClr val="000000"/>
                </a:solidFill>
                <a:latin typeface="+mn-lt"/>
                <a:ea typeface="ＭＳ Ｐゴシック" charset="-128"/>
                <a:cs typeface="+mn-cs"/>
              </a:rPr>
              <a:t> in it.</a:t>
            </a:r>
          </a:p>
          <a:p>
            <a:pPr lvl="0" fontAlgn="base">
              <a:spcAft>
                <a:spcPct val="0"/>
              </a:spcAft>
              <a:buSzPts val="2400"/>
              <a:tabLst/>
            </a:pPr>
            <a:r>
              <a:rPr lang="en-US" altLang="en-US" sz="2400" kern="1200" dirty="0">
                <a:solidFill>
                  <a:srgbClr val="000000"/>
                </a:solidFill>
                <a:latin typeface="+mn-lt"/>
                <a:ea typeface="ＭＳ Ｐゴシック" charset="-128"/>
              </a:rPr>
              <a:t>We can ignore the </a:t>
            </a:r>
            <a:r>
              <a:rPr lang="en-US" altLang="en-US" sz="2400" kern="1200" dirty="0" smtClean="0">
                <a:solidFill>
                  <a:srgbClr val="000000"/>
                </a:solidFill>
                <a:latin typeface="+mn-lt"/>
                <a:ea typeface="ＭＳ Ｐゴシック" charset="-128"/>
              </a:rPr>
              <a:t>H</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T</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M</a:t>
            </a:r>
            <a:r>
              <a:rPr lang="en-US" altLang="en-US" sz="100" kern="1200" dirty="0" smtClean="0">
                <a:solidFill>
                  <a:srgbClr val="000000"/>
                </a:solidFill>
                <a:latin typeface="+mn-lt"/>
                <a:ea typeface="ＭＳ Ｐゴシック" charset="-128"/>
              </a:rPr>
              <a:t> </a:t>
            </a:r>
            <a:r>
              <a:rPr lang="en-US" altLang="en-US" sz="2400" kern="1200" dirty="0" smtClean="0">
                <a:solidFill>
                  <a:srgbClr val="000000"/>
                </a:solidFill>
                <a:latin typeface="+mn-lt"/>
                <a:ea typeface="ＭＳ Ｐゴシック" charset="-128"/>
              </a:rPr>
              <a:t>L </a:t>
            </a:r>
            <a:r>
              <a:rPr lang="en-US" altLang="en-US" sz="2400" b="1" kern="1200" dirty="0" smtClean="0">
                <a:solidFill>
                  <a:srgbClr val="000000"/>
                </a:solidFill>
                <a:latin typeface="+mn-lt"/>
                <a:ea typeface="ＭＳ Ｐゴシック" charset="-128"/>
              </a:rPr>
              <a:t>meanings </a:t>
            </a:r>
            <a:r>
              <a:rPr lang="en-US" altLang="en-US" sz="2400" kern="1200" dirty="0">
                <a:solidFill>
                  <a:srgbClr val="000000"/>
                </a:solidFill>
                <a:latin typeface="+mn-lt"/>
                <a:ea typeface="ＭＳ Ｐゴシック" charset="-128"/>
              </a:rPr>
              <a:t>for now, and just look at patterns in the text.</a:t>
            </a:r>
          </a:p>
        </p:txBody>
      </p:sp>
    </p:spTree>
    <p:extLst>
      <p:ext uri="{BB962C8B-B14F-4D97-AF65-F5344CB8AC3E}">
        <p14:creationId xmlns:p14="http://schemas.microsoft.com/office/powerpoint/2010/main" val="24381128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Where’s </a:t>
            </a:r>
            <a:r>
              <a:rPr lang="en-US" altLang="en-US" kern="1200" dirty="0">
                <a:latin typeface="Times New Roman" panose="02020603050405020304" pitchFamily="18" charset="0"/>
                <a:ea typeface="ＭＳ Ｐゴシック" charset="-128"/>
              </a:rPr>
              <a:t>the Temperature?</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199" y="1600200"/>
            <a:ext cx="3665723" cy="2087379"/>
          </a:xfrm>
        </p:spPr>
        <p:txBody>
          <a:bodyPr wrap="square" lIns="91425" tIns="91425" rIns="91425" bIns="91425">
            <a:noAutofit/>
          </a:bodyPr>
          <a:lstStyle/>
          <a:p>
            <a:pPr lvl="0" fontAlgn="base">
              <a:spcAft>
                <a:spcPct val="0"/>
              </a:spcAft>
            </a:pPr>
            <a:r>
              <a:rPr lang="en-US" altLang="en-US" sz="2000" kern="1200" dirty="0">
                <a:solidFill>
                  <a:srgbClr val="000000"/>
                </a:solidFill>
                <a:latin typeface="+mn-lt"/>
                <a:ea typeface="ＭＳ Ｐゴシック" charset="-128"/>
              </a:rPr>
              <a:t>The word </a:t>
            </a:r>
            <a:r>
              <a:rPr lang="en-US" altLang="ja-JP" sz="2000" kern="1200" dirty="0" smtClean="0">
                <a:solidFill>
                  <a:srgbClr val="000000"/>
                </a:solidFill>
                <a:latin typeface="+mn-lt"/>
                <a:ea typeface="ＭＳ Ｐゴシック" charset="-128"/>
              </a:rPr>
              <a:t>“temperature” doesn</a:t>
            </a:r>
            <a:r>
              <a:rPr lang="fr-FR" altLang="ja-JP" sz="2000" kern="1200" dirty="0" smtClean="0">
                <a:solidFill>
                  <a:srgbClr val="000000"/>
                </a:solidFill>
                <a:latin typeface="+mn-lt"/>
                <a:ea typeface="ＭＳ Ｐゴシック" charset="-128"/>
              </a:rPr>
              <a:t>’</a:t>
            </a:r>
            <a:r>
              <a:rPr lang="en-US" altLang="ja-JP" sz="2000" kern="1200" dirty="0" smtClean="0">
                <a:solidFill>
                  <a:srgbClr val="000000"/>
                </a:solidFill>
                <a:latin typeface="+mn-lt"/>
                <a:ea typeface="ＭＳ Ｐゴシック" charset="-128"/>
              </a:rPr>
              <a:t>t </a:t>
            </a:r>
            <a:r>
              <a:rPr lang="en-US" altLang="ja-JP" sz="2000" kern="1200" dirty="0">
                <a:solidFill>
                  <a:srgbClr val="000000"/>
                </a:solidFill>
                <a:latin typeface="+mn-lt"/>
                <a:ea typeface="ＭＳ Ｐゴシック" charset="-128"/>
              </a:rPr>
              <a:t>really show up.</a:t>
            </a:r>
          </a:p>
          <a:p>
            <a:pPr lvl="0" fontAlgn="base">
              <a:spcAft>
                <a:spcPct val="0"/>
              </a:spcAft>
            </a:pPr>
            <a:r>
              <a:rPr lang="en-US" altLang="en-US" sz="2000" kern="1200" dirty="0">
                <a:solidFill>
                  <a:srgbClr val="000000"/>
                </a:solidFill>
                <a:latin typeface="+mn-lt"/>
                <a:ea typeface="ＭＳ Ｐゴシック" charset="-128"/>
              </a:rPr>
              <a:t>But the temperature always follows the word </a:t>
            </a:r>
            <a:r>
              <a:rPr lang="en-US" altLang="ja-JP" sz="2000" kern="1200" dirty="0" smtClean="0">
                <a:solidFill>
                  <a:srgbClr val="000000"/>
                </a:solidFill>
                <a:latin typeface="+mn-lt"/>
                <a:ea typeface="ＭＳ Ｐゴシック" charset="-128"/>
              </a:rPr>
              <a:t>“Currently”, </a:t>
            </a:r>
            <a:r>
              <a:rPr lang="en-US" altLang="ja-JP" sz="2000" kern="1200" dirty="0">
                <a:solidFill>
                  <a:srgbClr val="000000"/>
                </a:solidFill>
                <a:latin typeface="+mn-lt"/>
                <a:ea typeface="ＭＳ Ｐゴシック" charset="-128"/>
              </a:rPr>
              <a:t>and always comes before </a:t>
            </a:r>
            <a:r>
              <a:rPr lang="en-US" altLang="ja-JP" sz="2000" kern="1200" dirty="0" smtClean="0">
                <a:solidFill>
                  <a:srgbClr val="000000"/>
                </a:solidFill>
                <a:latin typeface="+mn-lt"/>
                <a:ea typeface="ＭＳ Ｐゴシック" charset="-128"/>
              </a:rPr>
              <a:t>the</a:t>
            </a:r>
            <a:endParaRPr lang="en-US" altLang="en-US" sz="2000" kern="1200" dirty="0">
              <a:solidFill>
                <a:srgbClr val="000000"/>
              </a:solidFill>
              <a:latin typeface="+mn-lt"/>
              <a:ea typeface="ＭＳ Ｐゴシック" charset="-128"/>
            </a:endParaRPr>
          </a:p>
        </p:txBody>
      </p:sp>
      <p:graphicFrame>
        <p:nvGraphicFramePr>
          <p:cNvPr id="8" name="Object 7" descr="A computer code reads, double quote left angle bracket b right angle bracket ampersand d e g semicolon left angle bracket forward slash b right angle bracket double quote."/>
          <p:cNvGraphicFramePr>
            <a:graphicFrameLocks noChangeAspect="1"/>
          </p:cNvGraphicFramePr>
          <p:nvPr>
            <p:extLst>
              <p:ext uri="{D42A27DB-BD31-4B8C-83A1-F6EECF244321}">
                <p14:modId xmlns:p14="http://schemas.microsoft.com/office/powerpoint/2010/main" val="2853114964"/>
              </p:ext>
            </p:extLst>
          </p:nvPr>
        </p:nvGraphicFramePr>
        <p:xfrm>
          <a:off x="1233008" y="3462978"/>
          <a:ext cx="1820359" cy="327256"/>
        </p:xfrm>
        <a:graphic>
          <a:graphicData uri="http://schemas.openxmlformats.org/presentationml/2006/ole">
            <mc:AlternateContent xmlns:mc="http://schemas.openxmlformats.org/markup-compatibility/2006">
              <mc:Choice xmlns:v="urn:schemas-microsoft-com:vml" Requires="v">
                <p:oleObj spid="_x0000_s3227" name="Equation" r:id="rId3" imgW="1130040" imgH="203040" progId="Equation.DSMT4">
                  <p:embed/>
                </p:oleObj>
              </mc:Choice>
              <mc:Fallback>
                <p:oleObj name="Equation" r:id="rId3" imgW="1130040" imgH="203040" progId="Equation.DSMT4">
                  <p:embed/>
                  <p:pic>
                    <p:nvPicPr>
                      <p:cNvPr id="0" name=""/>
                      <p:cNvPicPr/>
                      <p:nvPr/>
                    </p:nvPicPr>
                    <p:blipFill>
                      <a:blip r:embed="rId4"/>
                      <a:stretch>
                        <a:fillRect/>
                      </a:stretch>
                    </p:blipFill>
                    <p:spPr>
                      <a:xfrm>
                        <a:off x="1233008" y="3462978"/>
                        <a:ext cx="1820359" cy="327256"/>
                      </a:xfrm>
                      <a:prstGeom prst="rect">
                        <a:avLst/>
                      </a:prstGeom>
                    </p:spPr>
                  </p:pic>
                </p:oleObj>
              </mc:Fallback>
            </mc:AlternateContent>
          </a:graphicData>
        </a:graphic>
      </p:graphicFrame>
      <p:pic>
        <p:nvPicPr>
          <p:cNvPr id="4" name="Picture 3" descr="Computer code has 15 lines. The lines read as follows. Line 1. less than sign t d right angle bracket less than sign i m g. Line 2. s r c equals double quote forward slash shared dash. Line 3, indented once. local forward slash weather forward slash images forward slash p s period g i f double quote. Line 4, indented once. width equals double quote 48 double quote height equals double quote 48 double quote. Line 5, indented once. border equals double quote o double quote right angle bracket less than sign font size equals negative. Line 6, indented once. 2 right angle bracket less than sign b r right angle bracket less than sign forward slash font right angle bracket less than sign font. Line 7. size equals double quote negative 1 double quote face equals double quote Arial comma Helvetica comma sans dash. Line 8, indented once. serif double quote right angle bracket less than sign b right angle bracket Currently less than sign forward slash b right angle bracket less than sign b r right angle bracket. An arrow points at the letter b. Line 9. partly sunny less than sign b r right angle bracket. Line 10. less than sign font. Line 11, indented once. size equals double quote plus 2 double quote right angle bracket 54 less than sign b right angle bracket ampersand d e g semicolon less than sign forward slash b right angle bracket less than sign forward slash font. Line 12, indented once. right angle bracket less than sign font face equals double quote Arial comma Helvetica comma. An arrow points at the word Arial. Line 13, indented once. sans dash serif double quote. Line 14, indented once. size equals double quote plus 1 double quote right angle bracket F less than sign forward slash font right angle bracket less than sign forward slash font right angle bracket less than sign forward slash td right angle bracket. Line 15. less than sign forward slash tr right angle bracket."/>
          <p:cNvPicPr>
            <a:picLocks noChangeAspect="1"/>
          </p:cNvPicPr>
          <p:nvPr/>
        </p:nvPicPr>
        <p:blipFill rotWithShape="1">
          <a:blip r:embed="rId5"/>
          <a:srcRect l="3757"/>
          <a:stretch/>
        </p:blipFill>
        <p:spPr>
          <a:xfrm>
            <a:off x="4287186" y="1600200"/>
            <a:ext cx="4208609" cy="3003925"/>
          </a:xfrm>
          <a:prstGeom prst="rect">
            <a:avLst/>
          </a:prstGeom>
        </p:spPr>
      </p:pic>
    </p:spTree>
    <p:extLst>
      <p:ext uri="{BB962C8B-B14F-4D97-AF65-F5344CB8AC3E}">
        <p14:creationId xmlns:p14="http://schemas.microsoft.com/office/powerpoint/2010/main" val="20830438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We Can Use the Same Algorithm </a:t>
            </a:r>
            <a:r>
              <a:rPr lang="en-US" altLang="en-US" kern="1200" dirty="0" smtClean="0">
                <a:latin typeface="Times New Roman" panose="02020603050405020304" pitchFamily="18" charset="0"/>
                <a:ea typeface="ＭＳ Ｐゴシック" charset="-128"/>
              </a:rPr>
              <a:t>We’ve </a:t>
            </a:r>
            <a:r>
              <a:rPr lang="en-US" altLang="en-US" kern="1200" dirty="0">
                <a:latin typeface="Times New Roman" panose="02020603050405020304" pitchFamily="18" charset="0"/>
                <a:ea typeface="ＭＳ Ｐゴシック" charset="-128"/>
              </a:rPr>
              <a:t>Seen Previously</a:t>
            </a:r>
          </a:p>
        </p:txBody>
      </p:sp>
      <p:sp>
        <p:nvSpPr>
          <p:cNvPr id="3" name="Text Placeholder 2"/>
          <p:cNvSpPr>
            <a:spLocks noGrp="1"/>
          </p:cNvSpPr>
          <p:nvPr>
            <p:ph type="body" idx="1"/>
          </p:nvPr>
        </p:nvSpPr>
        <p:spPr>
          <a:xfrm>
            <a:off x="457200" y="1600200"/>
            <a:ext cx="8229600" cy="2560320"/>
          </a:xfrm>
        </p:spPr>
        <p:txBody>
          <a:bodyPr wrap="square" lIns="91425" tIns="91425" rIns="91425" bIns="91425">
            <a:noAutofit/>
          </a:bodyPr>
          <a:lstStyle/>
          <a:p>
            <a:pPr lvl="0" fontAlgn="base">
              <a:buSzPts val="2400"/>
              <a:tabLst/>
            </a:pPr>
            <a:r>
              <a:rPr lang="en-US" altLang="en-US" sz="2400" kern="1200" dirty="0">
                <a:solidFill>
                  <a:srgbClr val="000000"/>
                </a:solidFill>
                <a:latin typeface="Arial (Body)"/>
                <a:ea typeface="ＭＳ Ｐゴシック" charset="-128"/>
              </a:rPr>
              <a:t>Grab the content out of a file in a big string.</a:t>
            </a:r>
          </a:p>
          <a:p>
            <a:pPr marL="741600" lvl="1" indent="-284400" fontAlgn="base">
              <a:spcAft>
                <a:spcPct val="0"/>
              </a:spcAft>
              <a:buSzPts val="2400"/>
            </a:pPr>
            <a:r>
              <a:rPr lang="en-US" altLang="en-US" sz="2400" kern="1200" dirty="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ve </a:t>
            </a:r>
            <a:r>
              <a:rPr lang="en-US" altLang="en-US" sz="2400" kern="1200" dirty="0">
                <a:solidFill>
                  <a:srgbClr val="000000"/>
                </a:solidFill>
                <a:latin typeface="Arial (Body)"/>
                <a:ea typeface="ＭＳ Ｐゴシック" charset="-128"/>
                <a:cs typeface="+mn-cs"/>
              </a:rPr>
              <a:t>saved the </a:t>
            </a:r>
            <a:r>
              <a:rPr lang="en-US" altLang="en-US" sz="2400" kern="1200" dirty="0" smtClean="0">
                <a:solidFill>
                  <a:srgbClr val="000000"/>
                </a:solidFill>
                <a:latin typeface="Arial (Body)"/>
                <a:ea typeface="ＭＳ Ｐゴシック" charset="-128"/>
                <a:cs typeface="+mn-cs"/>
              </a:rPr>
              <a:t>H</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T</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M</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L page </a:t>
            </a:r>
            <a:r>
              <a:rPr lang="en-US" altLang="en-US" sz="2400" kern="1200" dirty="0">
                <a:solidFill>
                  <a:srgbClr val="000000"/>
                </a:solidFill>
                <a:latin typeface="Arial (Body)"/>
                <a:ea typeface="ＭＳ Ｐゴシック" charset="-128"/>
                <a:cs typeface="+mn-cs"/>
              </a:rPr>
              <a:t>previously.</a:t>
            </a:r>
          </a:p>
          <a:p>
            <a:pPr marL="741600" lvl="1" indent="-284400" fontAlgn="base">
              <a:spcAft>
                <a:spcPct val="0"/>
              </a:spcAft>
              <a:buSzPts val="2400"/>
            </a:pPr>
            <a:r>
              <a:rPr lang="en-US" altLang="en-US" sz="2400" kern="1200" dirty="0">
                <a:solidFill>
                  <a:srgbClr val="000000"/>
                </a:solidFill>
                <a:latin typeface="Arial (Body)"/>
                <a:ea typeface="ＭＳ Ｐゴシック" charset="-128"/>
                <a:cs typeface="+mn-cs"/>
              </a:rPr>
              <a:t>Soon, </a:t>
            </a: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ll </a:t>
            </a:r>
            <a:r>
              <a:rPr lang="en-US" altLang="en-US" sz="2400" kern="1200" dirty="0">
                <a:solidFill>
                  <a:srgbClr val="000000"/>
                </a:solidFill>
                <a:latin typeface="Arial (Body)"/>
                <a:ea typeface="ＭＳ Ｐゴシック" charset="-128"/>
                <a:cs typeface="+mn-cs"/>
              </a:rPr>
              <a:t>see how to grab it directly.)</a:t>
            </a:r>
          </a:p>
          <a:p>
            <a:pPr lvl="0" fontAlgn="base">
              <a:buSzPts val="2400"/>
              <a:tabLst/>
            </a:pPr>
            <a:r>
              <a:rPr lang="en-US" altLang="en-US" sz="2400" kern="1200" dirty="0">
                <a:solidFill>
                  <a:srgbClr val="000000"/>
                </a:solidFill>
                <a:latin typeface="Arial (Body)"/>
                <a:ea typeface="ＭＳ Ｐゴシック" charset="-128"/>
              </a:rPr>
              <a:t>Find the starting indicator </a:t>
            </a:r>
            <a:r>
              <a:rPr lang="en-US" altLang="en-US" sz="2400" kern="1200" dirty="0" smtClean="0">
                <a:solidFill>
                  <a:srgbClr val="000000"/>
                </a:solidFill>
                <a:latin typeface="Arial (Body)"/>
                <a:ea typeface="ＭＳ Ｐゴシック" charset="-128"/>
              </a:rPr>
              <a:t>(</a:t>
            </a:r>
            <a:r>
              <a:rPr lang="en-US" altLang="ja-JP" sz="2400" kern="1200" dirty="0" smtClean="0">
                <a:solidFill>
                  <a:srgbClr val="000000"/>
                </a:solidFill>
                <a:latin typeface="Arial (Body)"/>
                <a:ea typeface="ＭＳ Ｐゴシック" charset="-128"/>
              </a:rPr>
              <a:t>“Currently”)</a:t>
            </a:r>
            <a:endParaRPr lang="en-US" altLang="ja-JP" sz="2400" kern="1200" dirty="0">
              <a:solidFill>
                <a:srgbClr val="000000"/>
              </a:solidFill>
              <a:latin typeface="Arial (Body)"/>
              <a:ea typeface="ＭＳ Ｐゴシック" charset="-128"/>
            </a:endParaRPr>
          </a:p>
          <a:p>
            <a:pPr lvl="0" fontAlgn="base">
              <a:buSzPts val="2400"/>
              <a:tabLst/>
            </a:pPr>
            <a:r>
              <a:rPr lang="en-US" altLang="en-US" sz="2400" kern="1200" dirty="0">
                <a:solidFill>
                  <a:srgbClr val="000000"/>
                </a:solidFill>
                <a:latin typeface="Arial (Body)"/>
                <a:ea typeface="ＭＳ Ｐゴシック" charset="-128"/>
              </a:rPr>
              <a:t>Find the ending </a:t>
            </a:r>
            <a:r>
              <a:rPr lang="en-US" altLang="en-US" sz="2400" kern="1200" dirty="0" smtClean="0">
                <a:solidFill>
                  <a:srgbClr val="000000"/>
                </a:solidFill>
                <a:latin typeface="Arial (Body)"/>
                <a:ea typeface="ＭＳ Ｐゴシック" charset="-128"/>
              </a:rPr>
              <a:t>indicator</a:t>
            </a:r>
            <a:endParaRPr lang="en-US" altLang="ja-JP" sz="2400" kern="1200" dirty="0">
              <a:solidFill>
                <a:srgbClr val="000000"/>
              </a:solidFill>
              <a:latin typeface="Arial (Body)"/>
              <a:ea typeface="ＭＳ Ｐゴシック" charset="-128"/>
            </a:endParaRPr>
          </a:p>
        </p:txBody>
      </p:sp>
      <p:graphicFrame>
        <p:nvGraphicFramePr>
          <p:cNvPr id="5" name="Object 4" descr="Computer code reads, left parenthesis double quote left angle bracket b right angle bracket ampersand d e g semicolon double quote right parenthesis."/>
          <p:cNvGraphicFramePr>
            <a:graphicFrameLocks noChangeAspect="1"/>
          </p:cNvGraphicFramePr>
          <p:nvPr>
            <p:extLst>
              <p:ext uri="{D42A27DB-BD31-4B8C-83A1-F6EECF244321}">
                <p14:modId xmlns:p14="http://schemas.microsoft.com/office/powerpoint/2010/main" val="4121318692"/>
              </p:ext>
            </p:extLst>
          </p:nvPr>
        </p:nvGraphicFramePr>
        <p:xfrm>
          <a:off x="4249747" y="3653953"/>
          <a:ext cx="1955147" cy="494974"/>
        </p:xfrm>
        <a:graphic>
          <a:graphicData uri="http://schemas.openxmlformats.org/presentationml/2006/ole">
            <mc:AlternateContent xmlns:mc="http://schemas.openxmlformats.org/markup-compatibility/2006">
              <mc:Choice xmlns:v="urn:schemas-microsoft-com:vml" Requires="v">
                <p:oleObj spid="_x0000_s2303" name="Equation" r:id="rId3" imgW="1002960" imgH="253800" progId="Equation.DSMT4">
                  <p:embed/>
                </p:oleObj>
              </mc:Choice>
              <mc:Fallback>
                <p:oleObj name="Equation" r:id="rId3" imgW="1002960" imgH="253800" progId="Equation.DSMT4">
                  <p:embed/>
                  <p:pic>
                    <p:nvPicPr>
                      <p:cNvPr id="0" name=""/>
                      <p:cNvPicPr/>
                      <p:nvPr/>
                    </p:nvPicPr>
                    <p:blipFill>
                      <a:blip r:embed="rId4"/>
                      <a:stretch>
                        <a:fillRect/>
                      </a:stretch>
                    </p:blipFill>
                    <p:spPr>
                      <a:xfrm>
                        <a:off x="4249747" y="3653953"/>
                        <a:ext cx="1955147" cy="494974"/>
                      </a:xfrm>
                      <a:prstGeom prst="rect">
                        <a:avLst/>
                      </a:prstGeom>
                    </p:spPr>
                  </p:pic>
                </p:oleObj>
              </mc:Fallback>
            </mc:AlternateContent>
          </a:graphicData>
        </a:graphic>
      </p:graphicFrame>
      <p:sp>
        <p:nvSpPr>
          <p:cNvPr id="4" name="Text Placeholder 3"/>
          <p:cNvSpPr>
            <a:spLocks noGrp="1"/>
          </p:cNvSpPr>
          <p:nvPr>
            <p:ph type="body" idx="2"/>
          </p:nvPr>
        </p:nvSpPr>
        <p:spPr>
          <a:xfrm>
            <a:off x="457200" y="4236721"/>
            <a:ext cx="7909560" cy="335280"/>
          </a:xfrm>
        </p:spPr>
        <p:txBody>
          <a:bodyPr anchor="ctr"/>
          <a:lstStyle/>
          <a:p>
            <a:r>
              <a:rPr lang="en-US" altLang="en-US" sz="2400" kern="1200" dirty="0">
                <a:solidFill>
                  <a:srgbClr val="000000"/>
                </a:solidFill>
                <a:latin typeface="Arial (Body)"/>
                <a:ea typeface="ＭＳ Ｐゴシック" charset="-128"/>
              </a:rPr>
              <a:t>Read the previous </a:t>
            </a:r>
            <a:r>
              <a:rPr lang="en-US" altLang="en-US" sz="2400" kern="1200" dirty="0" smtClean="0">
                <a:solidFill>
                  <a:srgbClr val="000000"/>
                </a:solidFill>
                <a:latin typeface="Arial (Body)"/>
                <a:ea typeface="ＭＳ Ｐゴシック" charset="-128"/>
              </a:rPr>
              <a:t>characters</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3852075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73440" cy="1097279"/>
          </a:xfrm>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Why Would You Want to Use Triple Quotes?</a:t>
            </a:r>
          </a:p>
        </p:txBody>
      </p:sp>
      <p:sp>
        <p:nvSpPr>
          <p:cNvPr id="3" name="Text Placeholder 2"/>
          <p:cNvSpPr>
            <a:spLocks noGrp="1"/>
          </p:cNvSpPr>
          <p:nvPr>
            <p:ph type="body" idx="1"/>
          </p:nvPr>
        </p:nvSpPr>
        <p:spPr>
          <a:xfrm>
            <a:off x="457200" y="1600201"/>
            <a:ext cx="8229600" cy="777239"/>
          </a:xfrm>
        </p:spPr>
        <p:txBody>
          <a:bodyPr wrap="square" lIns="91425" tIns="91425" rIns="91425" bIns="91425">
            <a:noAutofit/>
          </a:bodyPr>
          <a:lstStyle/>
          <a:p>
            <a:pPr lvl="0" fontAlgn="base">
              <a:spcAft>
                <a:spcPct val="0"/>
              </a:spcAft>
              <a:buSzPts val="2400"/>
            </a:pPr>
            <a:r>
              <a:rPr lang="en-US" altLang="en-US" sz="2400" kern="1200" dirty="0">
                <a:solidFill>
                  <a:srgbClr val="000000"/>
                </a:solidFill>
                <a:latin typeface="Arial (Body)"/>
                <a:ea typeface="ＭＳ Ｐゴシック" charset="-128"/>
              </a:rPr>
              <a:t>To have long quotations with returns and such inside them</a:t>
            </a:r>
            <a:r>
              <a:rPr lang="en-US" altLang="en-US" sz="2400" kern="1200" dirty="0" smtClean="0">
                <a:solidFill>
                  <a:srgbClr val="000000"/>
                </a:solidFill>
                <a:latin typeface="Arial (Body)"/>
                <a:ea typeface="ＭＳ Ｐゴシック" charset="-128"/>
              </a:rPr>
              <a:t>.</a:t>
            </a:r>
            <a:endParaRPr lang="en-US" altLang="en-US" sz="2400" kern="1200" dirty="0">
              <a:solidFill>
                <a:srgbClr val="000000"/>
              </a:solidFill>
              <a:latin typeface="Arial (Body)"/>
              <a:ea typeface="ＭＳ Ｐゴシック" charset="-128"/>
            </a:endParaRPr>
          </a:p>
        </p:txBody>
      </p:sp>
      <p:pic>
        <p:nvPicPr>
          <p:cNvPr id="7" name="Picture 6" descr="Computer code has 2 lines. The lines read as follows. Line 1. right angle bracket right angle bracket right angle bracket print a Long String left parenthesis right parenthesis. The corresponding output reads This is a long string. Line 2. right angle bracket right angle bracket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988" y="2790477"/>
            <a:ext cx="3197928" cy="1894265"/>
          </a:xfrm>
          <a:prstGeom prst="rect">
            <a:avLst/>
          </a:prstGeom>
        </p:spPr>
      </p:pic>
      <p:pic>
        <p:nvPicPr>
          <p:cNvPr id="5" name="Picture 4" descr="Computer code. The code has 2 lines. The lines read as follows. Line 1. d e f a Long String left parenthesis right parenthesis colon. Line 2. return double quote double quote double quote This is a long string double quote double quote double quote."/>
          <p:cNvPicPr>
            <a:picLocks noChangeAspect="1"/>
          </p:cNvPicPr>
          <p:nvPr/>
        </p:nvPicPr>
        <p:blipFill>
          <a:blip r:embed="rId3"/>
          <a:stretch>
            <a:fillRect/>
          </a:stretch>
        </p:blipFill>
        <p:spPr>
          <a:xfrm>
            <a:off x="5207952" y="2790477"/>
            <a:ext cx="2877561" cy="1737511"/>
          </a:xfrm>
          <a:prstGeom prst="rect">
            <a:avLst/>
          </a:prstGeom>
        </p:spPr>
      </p:pic>
    </p:spTree>
    <p:extLst>
      <p:ext uri="{BB962C8B-B14F-4D97-AF65-F5344CB8AC3E}">
        <p14:creationId xmlns:p14="http://schemas.microsoft.com/office/powerpoint/2010/main" val="38362085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Finding the Temperature</a:t>
            </a:r>
            <a:endParaRPr lang="en-US" altLang="en-US" sz="2000" b="0" kern="1200" dirty="0">
              <a:latin typeface="Times New Roman" panose="02020603050405020304" pitchFamily="18" charset="0"/>
              <a:ea typeface="ＭＳ Ｐゴシック" charset="-128"/>
            </a:endParaRPr>
          </a:p>
        </p:txBody>
      </p:sp>
      <p:pic>
        <p:nvPicPr>
          <p:cNvPr id="5" name="Picture 4" descr="Computer code. The code has 14 lines. The lines read as follows. Line 1. d e f find Temperature left parenthesis right parenthesis colon. Line 2. weather File equals get Media Path left parenthesis double quote a j c dash weather period h t m l double quote right parenthesis. Line 3. file equals open left parenthesis weather File comma double quote r t double quote right parenthesis. Line 4. weather equals file period read left parenthesis right parenthesis. Line 5. file period close left parenthesis right parenthesis. Line 6. hash Find the Temperature. Line 7. c u r, l o c equals weather period find left parenthesis double quote Currently double quote right parenthesis. Line 8. if c u r, l o c left angle bracket right angle bracket negative 1 colon. Line 9. hash Now comma find the double quote left angle bracket b right angle bracket ampersand d e g semicolon double quote comma following the t e m p. Line 10. t e m p l o c equals weather period find left parenthesis double quote left angle bracket b right angle bracket ampersand d e g semicolon double quote c u r, l o c. Line 11. t e m p start equals weather period r find left parenthesis double quote right angle bracket double quote, 0, t e m p, l o c right parenthesis. Line 12. print double quote Current temperature colon double quote comma weather left bracket t e m p start plus 1 colon t e m p, l o c right bracket. Line 13. if c u r, l o c equals equals negative 1 colon. Line 14. print double quote They must have changed the page format dash dash can't find the t e m p double quote."/>
          <p:cNvPicPr>
            <a:picLocks noChangeAspect="1"/>
          </p:cNvPicPr>
          <p:nvPr/>
        </p:nvPicPr>
        <p:blipFill rotWithShape="1">
          <a:blip r:embed="rId2"/>
          <a:srcRect l="1750" t="2007" r="7495" b="5332"/>
          <a:stretch/>
        </p:blipFill>
        <p:spPr>
          <a:xfrm>
            <a:off x="526529" y="1670934"/>
            <a:ext cx="7524751" cy="4248151"/>
          </a:xfrm>
          <a:prstGeom prst="rect">
            <a:avLst/>
          </a:prstGeom>
        </p:spPr>
      </p:pic>
    </p:spTree>
    <p:extLst>
      <p:ext uri="{BB962C8B-B14F-4D97-AF65-F5344CB8AC3E}">
        <p14:creationId xmlns:p14="http://schemas.microsoft.com/office/powerpoint/2010/main" val="27897658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C</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V Data</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1"/>
            <a:ext cx="8027233" cy="2800350"/>
          </a:xfrm>
        </p:spPr>
        <p:txBody>
          <a:bodyPr wrap="square" lIns="91425" tIns="91425" rIns="91425" bIns="91425">
            <a:noAutofit/>
          </a:bodyPr>
          <a:lstStyle/>
          <a:p>
            <a:pPr lvl="0" fontAlgn="base">
              <a:spcAft>
                <a:spcPct val="0"/>
              </a:spcAft>
              <a:buSzPts val="2400"/>
            </a:pPr>
            <a:r>
              <a:rPr lang="en-US" altLang="en-US" sz="2400" kern="1200" dirty="0">
                <a:solidFill>
                  <a:srgbClr val="000000"/>
                </a:solidFill>
                <a:latin typeface="Arial (Body)"/>
                <a:ea typeface="ＭＳ Ｐゴシック" charset="-128"/>
              </a:rPr>
              <a:t>There are many places on the Internet where you can find data in comma-separated values </a:t>
            </a:r>
            <a:r>
              <a:rPr lang="en-US" altLang="en-US" sz="2400" kern="1200" dirty="0" smtClean="0">
                <a:solidFill>
                  <a:srgbClr val="000000"/>
                </a:solidFill>
                <a:latin typeface="Arial (Body)"/>
                <a:ea typeface="ＭＳ Ｐゴシック" charset="-128"/>
              </a:rPr>
              <a:t>(C</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V) </a:t>
            </a:r>
            <a:r>
              <a:rPr lang="en-US" altLang="en-US" sz="2400" kern="1200" dirty="0">
                <a:solidFill>
                  <a:srgbClr val="000000"/>
                </a:solidFill>
                <a:latin typeface="Arial (Body)"/>
                <a:ea typeface="ＭＳ Ｐゴシック" charset="-128"/>
              </a:rPr>
              <a:t>format.</a:t>
            </a:r>
          </a:p>
          <a:p>
            <a:pPr lvl="0" fontAlgn="base">
              <a:spcAft>
                <a:spcPct val="0"/>
              </a:spcAft>
              <a:buSzPts val="2400"/>
            </a:pPr>
            <a:r>
              <a:rPr lang="en-US" altLang="en-US" sz="2400" kern="1200" dirty="0">
                <a:solidFill>
                  <a:srgbClr val="000000"/>
                </a:solidFill>
                <a:latin typeface="Arial (Body)"/>
                <a:ea typeface="ＭＳ Ｐゴシック" charset="-128"/>
              </a:rPr>
              <a:t>Do a Web search for “data journalism”</a:t>
            </a:r>
          </a:p>
          <a:p>
            <a:pPr lvl="0" fontAlgn="base">
              <a:spcAft>
                <a:spcPct val="0"/>
              </a:spcAft>
              <a:buSzPts val="2400"/>
            </a:pPr>
            <a:r>
              <a:rPr lang="en-US" altLang="en-US" sz="2400" kern="1200" dirty="0">
                <a:solidFill>
                  <a:srgbClr val="000000"/>
                </a:solidFill>
                <a:latin typeface="Arial (Body)"/>
                <a:ea typeface="ＭＳ Ｐゴシック" charset="-128"/>
              </a:rPr>
              <a:t>Or try the </a:t>
            </a:r>
            <a:r>
              <a:rPr lang="en-US" altLang="en-US" sz="2400" kern="1200" dirty="0" smtClean="0">
                <a:solidFill>
                  <a:srgbClr val="000000"/>
                </a:solidFill>
                <a:latin typeface="Arial (Body)"/>
                <a:ea typeface="ＭＳ Ｐゴシック" charset="-128"/>
              </a:rPr>
              <a:t>U</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Census </a:t>
            </a:r>
            <a:r>
              <a:rPr lang="en-US" altLang="en-US" sz="2400" kern="1200" dirty="0">
                <a:solidFill>
                  <a:srgbClr val="000000"/>
                </a:solidFill>
                <a:latin typeface="Arial (Body)"/>
                <a:ea typeface="ＭＳ Ｐゴシック" charset="-128"/>
              </a:rPr>
              <a:t>at </a:t>
            </a:r>
            <a:r>
              <a:rPr lang="en-US" altLang="en-US" sz="2400" kern="1200" dirty="0">
                <a:solidFill>
                  <a:srgbClr val="000000"/>
                </a:solidFill>
                <a:latin typeface="Arial (Body)"/>
                <a:ea typeface="ＭＳ Ｐゴシック" charset="-128"/>
                <a:hlinkClick r:id="rId2" tooltip="https://www.census.gov"/>
              </a:rPr>
              <a:t>https://</a:t>
            </a:r>
            <a:r>
              <a:rPr lang="en-US" altLang="en-US" sz="2400" kern="1200" dirty="0" smtClean="0">
                <a:solidFill>
                  <a:srgbClr val="000000"/>
                </a:solidFill>
                <a:latin typeface="Arial (Body)"/>
                <a:ea typeface="ＭＳ Ｐゴシック" charset="-128"/>
                <a:hlinkClick r:id="rId2" tooltip="https://www.census.gov"/>
              </a:rPr>
              <a:t>www.census.gov</a:t>
            </a:r>
            <a:endParaRPr lang="en-US" altLang="en-US" sz="2400" kern="1200" dirty="0">
              <a:solidFill>
                <a:srgbClr val="000000"/>
              </a:solidFill>
              <a:latin typeface="Arial (Body)"/>
              <a:ea typeface="ＭＳ Ｐゴシック" charset="-128"/>
            </a:endParaRPr>
          </a:p>
          <a:p>
            <a:pPr marL="741600" lvl="1" indent="-284400" fontAlgn="base">
              <a:spcAft>
                <a:spcPct val="0"/>
              </a:spcAft>
              <a:buSzPts val="2400"/>
            </a:pPr>
            <a:r>
              <a:rPr lang="en-US" altLang="en-US" sz="2400" kern="1200" dirty="0">
                <a:solidFill>
                  <a:srgbClr val="000000"/>
                </a:solidFill>
                <a:latin typeface="Arial (Body)"/>
                <a:ea typeface="ＭＳ Ｐゴシック" charset="-128"/>
                <a:cs typeface="+mn-cs"/>
              </a:rPr>
              <a:t>(Also provided in state-populations.csv in MediaSources at </a:t>
            </a:r>
            <a:r>
              <a:rPr lang="en-US" altLang="en-US" sz="2400" kern="1200" dirty="0">
                <a:solidFill>
                  <a:srgbClr val="000000"/>
                </a:solidFill>
                <a:latin typeface="Arial (Body)"/>
                <a:ea typeface="ＭＳ Ｐゴシック" charset="-128"/>
                <a:cs typeface="+mn-cs"/>
                <a:hlinkClick r:id="rId3" tooltip="http://mediacomputation.org"/>
              </a:rPr>
              <a:t>http://mediacomputation.org</a:t>
            </a:r>
            <a:r>
              <a:rPr lang="en-US" altLang="en-US" sz="2400" kern="1200" dirty="0" smtClean="0">
                <a:solidFill>
                  <a:srgbClr val="000000"/>
                </a:solidFill>
                <a:latin typeface="Arial (Body)"/>
                <a:ea typeface="ＭＳ Ｐゴシック" charset="-128"/>
                <a:cs typeface="+mn-cs"/>
              </a:rPr>
              <a:t>)</a:t>
            </a:r>
            <a:endParaRPr lang="en-US" altLang="en-US" sz="2400" kern="1200" dirty="0">
              <a:solidFill>
                <a:srgbClr val="000000"/>
              </a:solidFill>
              <a:latin typeface="Arial (Body)"/>
              <a:ea typeface="ＭＳ Ｐゴシック" charset="-128"/>
              <a:cs typeface="+mn-cs"/>
            </a:endParaRPr>
          </a:p>
        </p:txBody>
      </p:sp>
      <p:pic>
        <p:nvPicPr>
          <p:cNvPr id="5" name="Picture 3" descr="Computer code. The code has 5 lines. The lines read as follows. Line 1. S U M L E V comma REGION comma DIVISION comma STATE comma NAME comma POP ESTIMATE 2013 comma POP E S T 18 PLUS 2013 comma P C N T underscore POP E S T 18 PLUS. Line 2. 10 comma 0 comma 0 comma 0 comma United States comma 3 1 6 1 2 8 8 3 9 comma 2 4 2 5 4 2 9 6 7 comma 76 period 7. Line 3. 40 comma 3 comma 6 comma 1 comma Alabama comma 4 8 3 3 7 2 2 comma 3 7 2 2 2 4 1 comma 77. Line 4. 40 comma 4 comma 9 comma 2 comma Alaska comma 7 3 5 1 3 2 comma 5 4 7 0 0 0 comma 74 period 4. Line 5. 40 comma 4 comma 8 comma 4 comma Arizona comma 6 6 2 6 6 2 4 comma 5 0 0 9 8 1 0 comma 75 period 6."/>
          <p:cNvPicPr>
            <a:picLocks noChangeAspect="1"/>
          </p:cNvPicPr>
          <p:nvPr/>
        </p:nvPicPr>
        <p:blipFill rotWithShape="1">
          <a:blip r:embed="rId4">
            <a:extLst>
              <a:ext uri="{28A0092B-C50C-407E-A947-70E740481C1C}">
                <a14:useLocalDpi xmlns:a14="http://schemas.microsoft.com/office/drawing/2010/main" val="0"/>
              </a:ext>
            </a:extLst>
          </a:blip>
          <a:srcRect l="1663" t="7823" r="1663" b="7639"/>
          <a:stretch/>
        </p:blipFill>
        <p:spPr bwMode="auto">
          <a:xfrm>
            <a:off x="427660" y="4688102"/>
            <a:ext cx="8259140" cy="119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7548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Find a </a:t>
            </a:r>
            <a:r>
              <a:rPr lang="en-US" altLang="en-US" kern="1200" dirty="0" smtClean="0">
                <a:latin typeface="Times New Roman" panose="02020603050405020304" pitchFamily="18" charset="0"/>
                <a:ea typeface="ＭＳ Ｐゴシック" charset="-128"/>
              </a:rPr>
              <a:t>State’s </a:t>
            </a:r>
            <a:r>
              <a:rPr lang="en-US" altLang="en-US" kern="1200" dirty="0">
                <a:latin typeface="Times New Roman" panose="02020603050405020304" pitchFamily="18" charset="0"/>
                <a:ea typeface="ＭＳ Ｐゴシック" charset="-128"/>
              </a:rPr>
              <a:t>Population</a:t>
            </a:r>
          </a:p>
        </p:txBody>
      </p:sp>
      <p:pic>
        <p:nvPicPr>
          <p:cNvPr id="4" name="Picture 3" descr="The code has 9 lines. The lines read as follows. Line 1. d e f find Population left parenthesis state right parenthesis colon. Line 2. file equals open left parenthesis get Media Path left parenthesis double quote state dash populations period c s v double quote right parenthesis comma double quote r t double quote right parenthesis. Line 3. lines equals file period read lines left parenthesis right parenthesis. Line 4. File period close left parenthesis right parenthesis. Line 5. for line in lines colon. Line 6. Parts equals line period split left parenthesis double quote comma double quote right parenthesis. Line 7. if parts left bracket 4 right bracket equals, equals state colon. Line 8. return i n t left parenthesis parts left bracket 5 right bracket right parenthesis. Line 9. return negative 1."/>
          <p:cNvPicPr>
            <a:picLocks noChangeAspect="1"/>
          </p:cNvPicPr>
          <p:nvPr/>
        </p:nvPicPr>
        <p:blipFill>
          <a:blip r:embed="rId2"/>
          <a:stretch>
            <a:fillRect/>
          </a:stretch>
        </p:blipFill>
        <p:spPr>
          <a:xfrm>
            <a:off x="571543" y="1701230"/>
            <a:ext cx="3895682" cy="4139543"/>
          </a:xfrm>
          <a:prstGeom prst="rect">
            <a:avLst/>
          </a:prstGeom>
        </p:spPr>
      </p:pic>
      <p:pic>
        <p:nvPicPr>
          <p:cNvPr id="5" name="Picture 3" descr="Computer code and output. The code has 3 lines. The lines and their corresponding outputs read as follows. Line 1. right angle bracket, right angle bracket, right angle bracket find population left parenthesis double quote Georgia double quote right parenthesis. The corresponding output is, 9992167. Line 2. right angle bracket, right angle bracket, right angle bracket find population left parenthesis double quote Michigan double quote right parenthesis. The corresponding output is, 9895622. Line 3. right angle bracket, right angle bracket, right angle bracket find population left parenthesis double quote Maine double quote right parenthesis. The corresponding output is, 1328302."/>
          <p:cNvPicPr>
            <a:picLocks noChangeAspect="1"/>
          </p:cNvPicPr>
          <p:nvPr/>
        </p:nvPicPr>
        <p:blipFill rotWithShape="1">
          <a:blip r:embed="rId3">
            <a:extLst>
              <a:ext uri="{28A0092B-C50C-407E-A947-70E740481C1C}">
                <a14:useLocalDpi xmlns:a14="http://schemas.microsoft.com/office/drawing/2010/main" val="0"/>
              </a:ext>
            </a:extLst>
          </a:blip>
          <a:srcRect l="1809" t="6915" r="4687" b="12766"/>
          <a:stretch/>
        </p:blipFill>
        <p:spPr bwMode="auto">
          <a:xfrm>
            <a:off x="4699005" y="3442547"/>
            <a:ext cx="3778245" cy="15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8985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Adding New Capabilities: Modules</a:t>
            </a:r>
            <a:endParaRPr lang="en-US" altLang="en-US" sz="2000" b="0"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229600" cy="4525963"/>
          </a:xfrm>
        </p:spPr>
        <p:txBody>
          <a:bodyPr wrap="square" lIns="91425" tIns="91425" rIns="91425" bIns="91425">
            <a:noAutofit/>
          </a:bodyPr>
          <a:lstStyle/>
          <a:p>
            <a:pPr eaLnBrk="1" hangingPunct="1"/>
            <a:r>
              <a:rPr lang="en-US" altLang="en-US" sz="2200" dirty="0">
                <a:latin typeface="+mn-lt"/>
                <a:ea typeface="ＭＳ Ｐゴシック" charset="-128"/>
              </a:rPr>
              <a:t>What we need to do is to add capabilities to Python that we </a:t>
            </a:r>
            <a:r>
              <a:rPr lang="en-US" altLang="en-US" sz="2200" dirty="0" smtClean="0">
                <a:latin typeface="+mn-lt"/>
                <a:ea typeface="ＭＳ Ｐゴシック" charset="-128"/>
              </a:rPr>
              <a:t>haven</a:t>
            </a:r>
            <a:r>
              <a:rPr lang="fr-FR" altLang="ja-JP" sz="2200" dirty="0" smtClean="0">
                <a:latin typeface="+mn-lt"/>
                <a:ea typeface="ＭＳ Ｐゴシック" charset="-128"/>
              </a:rPr>
              <a:t>’</a:t>
            </a:r>
            <a:r>
              <a:rPr lang="en-US" altLang="en-US" sz="2200" dirty="0" smtClean="0">
                <a:latin typeface="+mn-lt"/>
                <a:ea typeface="ＭＳ Ｐゴシック" charset="-128"/>
              </a:rPr>
              <a:t>t </a:t>
            </a:r>
            <a:r>
              <a:rPr lang="en-US" altLang="en-US" sz="2200" dirty="0">
                <a:latin typeface="+mn-lt"/>
                <a:ea typeface="ＭＳ Ｐゴシック" charset="-128"/>
              </a:rPr>
              <a:t>seen so far.</a:t>
            </a:r>
          </a:p>
          <a:p>
            <a:pPr eaLnBrk="1" hangingPunct="1"/>
            <a:r>
              <a:rPr lang="en-US" altLang="en-US" sz="2200" dirty="0">
                <a:latin typeface="+mn-lt"/>
                <a:ea typeface="ＭＳ Ｐゴシック" charset="-128"/>
              </a:rPr>
              <a:t>We do this by </a:t>
            </a:r>
            <a:r>
              <a:rPr lang="en-US" altLang="en-US" sz="2200" b="1" dirty="0">
                <a:latin typeface="+mn-lt"/>
                <a:ea typeface="ＭＳ Ｐゴシック" charset="-128"/>
              </a:rPr>
              <a:t>importing</a:t>
            </a:r>
            <a:r>
              <a:rPr lang="en-US" altLang="en-US" sz="2200" dirty="0">
                <a:latin typeface="+mn-lt"/>
                <a:ea typeface="ＭＳ Ｐゴシック" charset="-128"/>
              </a:rPr>
              <a:t> external </a:t>
            </a:r>
            <a:r>
              <a:rPr lang="en-US" altLang="en-US" sz="2200" b="1" dirty="0">
                <a:latin typeface="+mn-lt"/>
                <a:ea typeface="ＭＳ Ｐゴシック" charset="-128"/>
              </a:rPr>
              <a:t>modules</a:t>
            </a:r>
            <a:r>
              <a:rPr lang="en-US" altLang="en-US" sz="2200" i="1" dirty="0">
                <a:latin typeface="+mn-lt"/>
                <a:ea typeface="ＭＳ Ｐゴシック" charset="-128"/>
              </a:rPr>
              <a:t>.</a:t>
            </a:r>
          </a:p>
          <a:p>
            <a:pPr eaLnBrk="1" hangingPunct="1"/>
            <a:r>
              <a:rPr lang="en-US" altLang="en-US" sz="2200" dirty="0">
                <a:latin typeface="+mn-lt"/>
                <a:ea typeface="ＭＳ Ｐゴシック" charset="-128"/>
              </a:rPr>
              <a:t>A module is a file with a bunch of additional functions and objects defined within it.</a:t>
            </a:r>
          </a:p>
          <a:p>
            <a:pPr lvl="1" eaLnBrk="1" hangingPunct="1">
              <a:buFontTx/>
              <a:buChar char="‒"/>
            </a:pPr>
            <a:r>
              <a:rPr lang="en-US" altLang="en-US" sz="2200" dirty="0">
                <a:latin typeface="+mn-lt"/>
                <a:ea typeface="ＭＳ Ｐゴシック" charset="-128"/>
              </a:rPr>
              <a:t>Some kind of module capability exists in virtually every programming language.</a:t>
            </a:r>
          </a:p>
          <a:p>
            <a:pPr eaLnBrk="1" hangingPunct="1"/>
            <a:r>
              <a:rPr lang="en-US" altLang="en-US" sz="2200" dirty="0">
                <a:latin typeface="+mn-lt"/>
                <a:ea typeface="ＭＳ Ｐゴシック" charset="-128"/>
              </a:rPr>
              <a:t>By </a:t>
            </a:r>
            <a:r>
              <a:rPr lang="en-US" altLang="en-US" sz="2200" b="1" dirty="0">
                <a:latin typeface="+mn-lt"/>
                <a:ea typeface="ＭＳ Ｐゴシック" charset="-128"/>
              </a:rPr>
              <a:t>importing</a:t>
            </a:r>
            <a:r>
              <a:rPr lang="en-US" altLang="en-US" sz="2200" dirty="0">
                <a:latin typeface="+mn-lt"/>
                <a:ea typeface="ＭＳ Ｐゴシック" charset="-128"/>
              </a:rPr>
              <a:t> the module, we make the </a:t>
            </a:r>
            <a:r>
              <a:rPr lang="en-US" altLang="en-US" sz="2200" dirty="0" smtClean="0">
                <a:latin typeface="+mn-lt"/>
                <a:ea typeface="ＭＳ Ｐゴシック" charset="-128"/>
              </a:rPr>
              <a:t>module</a:t>
            </a:r>
            <a:r>
              <a:rPr lang="fr-FR" altLang="ja-JP" sz="2200" dirty="0" smtClean="0">
                <a:latin typeface="+mn-lt"/>
                <a:ea typeface="ＭＳ Ｐゴシック" charset="-128"/>
              </a:rPr>
              <a:t>’</a:t>
            </a:r>
            <a:r>
              <a:rPr lang="en-US" altLang="en-US" sz="2200" dirty="0" smtClean="0">
                <a:latin typeface="+mn-lt"/>
                <a:ea typeface="ＭＳ Ｐゴシック" charset="-128"/>
              </a:rPr>
              <a:t>s </a:t>
            </a:r>
            <a:r>
              <a:rPr lang="en-US" altLang="en-US" sz="2200" dirty="0">
                <a:latin typeface="+mn-lt"/>
                <a:ea typeface="ＭＳ Ｐゴシック" charset="-128"/>
              </a:rPr>
              <a:t>capabilities available to our program.</a:t>
            </a:r>
          </a:p>
          <a:p>
            <a:pPr lvl="1" eaLnBrk="1" hangingPunct="1">
              <a:buFontTx/>
              <a:buChar char="‒"/>
            </a:pPr>
            <a:r>
              <a:rPr lang="en-US" altLang="en-US" sz="2200" dirty="0">
                <a:latin typeface="+mn-lt"/>
                <a:ea typeface="ＭＳ Ｐゴシック" charset="-128"/>
              </a:rPr>
              <a:t>Literally, we are evaluating the module, as if </a:t>
            </a:r>
            <a:r>
              <a:rPr lang="en-US" altLang="en-US" sz="2200" dirty="0" smtClean="0">
                <a:latin typeface="+mn-lt"/>
                <a:ea typeface="ＭＳ Ｐゴシック" charset="-128"/>
              </a:rPr>
              <a:t>we</a:t>
            </a:r>
            <a:r>
              <a:rPr lang="fr-FR" altLang="ja-JP" sz="2200" dirty="0" smtClean="0">
                <a:latin typeface="+mn-lt"/>
                <a:ea typeface="ＭＳ Ｐゴシック" charset="-128"/>
              </a:rPr>
              <a:t>’</a:t>
            </a:r>
            <a:r>
              <a:rPr lang="en-US" altLang="en-US" sz="2200" dirty="0" smtClean="0">
                <a:latin typeface="+mn-lt"/>
                <a:ea typeface="ＭＳ Ｐゴシック" charset="-128"/>
              </a:rPr>
              <a:t>d </a:t>
            </a:r>
            <a:r>
              <a:rPr lang="en-US" altLang="en-US" sz="2200" dirty="0">
                <a:latin typeface="+mn-lt"/>
                <a:ea typeface="ＭＳ Ｐゴシック" charset="-128"/>
              </a:rPr>
              <a:t>typed them into our file.</a:t>
            </a:r>
          </a:p>
        </p:txBody>
      </p:sp>
    </p:spTree>
    <p:extLst>
      <p:ext uri="{BB962C8B-B14F-4D97-AF65-F5344CB8AC3E}">
        <p14:creationId xmlns:p14="http://schemas.microsoft.com/office/powerpoint/2010/main" val="32849125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Python’s Standard Library</a:t>
            </a:r>
            <a:endParaRPr lang="en-US" altLang="en-US" kern="1200" dirty="0">
              <a:latin typeface="Times New Roman" panose="02020603050405020304" pitchFamily="18" charset="0"/>
              <a:ea typeface="ＭＳ Ｐゴシック" charset="-128"/>
            </a:endParaRPr>
          </a:p>
        </p:txBody>
      </p:sp>
      <p:sp>
        <p:nvSpPr>
          <p:cNvPr id="3" name="Content Placeholder 2"/>
          <p:cNvSpPr>
            <a:spLocks noGrp="1"/>
          </p:cNvSpPr>
          <p:nvPr>
            <p:ph type="body" idx="1"/>
          </p:nvPr>
        </p:nvSpPr>
        <p:spPr>
          <a:xfrm>
            <a:off x="457200" y="1600200"/>
            <a:ext cx="4632960" cy="4525963"/>
          </a:xfrm>
        </p:spPr>
        <p:txBody>
          <a:bodyPr wrap="square" lIns="91425" tIns="91425" rIns="91425" bIns="91425">
            <a:noAutofit/>
          </a:bodyPr>
          <a:lstStyle/>
          <a:p>
            <a:pPr marL="255600" lvl="0" indent="-255600" fontAlgn="base">
              <a:spcAft>
                <a:spcPct val="0"/>
              </a:spcAft>
              <a:buSzPts val="2400"/>
            </a:pPr>
            <a:r>
              <a:rPr lang="en-US" altLang="en-US" sz="2400" kern="1200" dirty="0">
                <a:solidFill>
                  <a:srgbClr val="000000"/>
                </a:solidFill>
                <a:latin typeface="Arial (Body)"/>
                <a:ea typeface="ＭＳ Ｐゴシック" charset="-128"/>
              </a:rPr>
              <a:t>Python has an extensive </a:t>
            </a:r>
            <a:r>
              <a:rPr lang="en-US" altLang="en-US" sz="2400" b="1" kern="1200" dirty="0">
                <a:solidFill>
                  <a:srgbClr val="000000"/>
                </a:solidFill>
                <a:latin typeface="Arial (Body)"/>
                <a:ea typeface="ＭＳ Ｐゴシック" charset="-128"/>
              </a:rPr>
              <a:t>library</a:t>
            </a:r>
            <a:r>
              <a:rPr lang="en-US" altLang="en-US" sz="2400" kern="1200" dirty="0">
                <a:solidFill>
                  <a:srgbClr val="000000"/>
                </a:solidFill>
                <a:latin typeface="Arial (Body)"/>
                <a:ea typeface="ＭＳ Ｐゴシック" charset="-128"/>
              </a:rPr>
              <a:t> of modules that come with it.</a:t>
            </a:r>
          </a:p>
          <a:p>
            <a:pPr marL="255600" lvl="0" indent="-255600" fontAlgn="base">
              <a:spcAft>
                <a:spcPct val="0"/>
              </a:spcAft>
              <a:buSzPts val="2400"/>
            </a:pPr>
            <a:r>
              <a:rPr lang="en-US" altLang="en-US" sz="2400" kern="1200" dirty="0">
                <a:solidFill>
                  <a:srgbClr val="000000"/>
                </a:solidFill>
                <a:latin typeface="Arial (Body)"/>
                <a:ea typeface="ＭＳ Ｐゴシック" charset="-128"/>
              </a:rPr>
              <a:t>The Python standard library includes modules that allow us to access the Internet, deal with time, generate random numbers, and…access files in a directory.</a:t>
            </a:r>
          </a:p>
        </p:txBody>
      </p:sp>
      <p:pic>
        <p:nvPicPr>
          <p:cNvPr id="6" name="Picture 8" descr="A photo displays the cover page of Python Standard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23" y="1814894"/>
            <a:ext cx="2761608" cy="376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9545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Accessing Pieces of a Module</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We access the additional capabilities of a module using dot notation, after we </a:t>
            </a:r>
            <a:r>
              <a:rPr lang="en-US" altLang="en-US" sz="2400" b="1" kern="1200" dirty="0">
                <a:solidFill>
                  <a:srgbClr val="000000"/>
                </a:solidFill>
                <a:latin typeface="Arial (Body)"/>
                <a:ea typeface="ＭＳ Ｐゴシック" charset="-128"/>
              </a:rPr>
              <a:t>import</a:t>
            </a:r>
            <a:r>
              <a:rPr lang="en-US" altLang="en-US" sz="2400" kern="1200" dirty="0">
                <a:solidFill>
                  <a:srgbClr val="000000"/>
                </a:solidFill>
                <a:latin typeface="Arial (Body)"/>
                <a:ea typeface="ＭＳ Ｐゴシック" charset="-128"/>
              </a:rPr>
              <a:t> the module.</a:t>
            </a:r>
          </a:p>
          <a:p>
            <a:pPr lvl="0" fontAlgn="base">
              <a:spcAft>
                <a:spcPct val="0"/>
              </a:spcAft>
              <a:buSzPts val="2400"/>
              <a:tabLst/>
            </a:pPr>
            <a:r>
              <a:rPr lang="en-US" altLang="en-US" sz="2400" kern="1200" dirty="0">
                <a:solidFill>
                  <a:srgbClr val="000000"/>
                </a:solidFill>
                <a:latin typeface="Arial (Body)"/>
                <a:ea typeface="ＭＳ Ｐゴシック" charset="-128"/>
              </a:rPr>
              <a:t>How do you know what pieces are there?</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Check the documentation.</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Python comes with a Library Guide.</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There are books like </a:t>
            </a:r>
            <a:r>
              <a:rPr lang="en-US" altLang="en-US" sz="2400" b="1" kern="1200" dirty="0">
                <a:solidFill>
                  <a:srgbClr val="000000"/>
                </a:solidFill>
                <a:latin typeface="Arial (Body)"/>
                <a:ea typeface="ＭＳ Ｐゴシック" charset="-128"/>
                <a:cs typeface="+mn-cs"/>
              </a:rPr>
              <a:t>Python Standard Library</a:t>
            </a:r>
            <a:r>
              <a:rPr lang="en-US" altLang="en-US" sz="2400" kern="1200" dirty="0">
                <a:solidFill>
                  <a:srgbClr val="000000"/>
                </a:solidFill>
                <a:latin typeface="Arial (Body)"/>
                <a:ea typeface="ＭＳ Ｐゴシック" charset="-128"/>
                <a:cs typeface="+mn-cs"/>
              </a:rPr>
              <a:t> that describe the modules and provide examples.</a:t>
            </a:r>
          </a:p>
        </p:txBody>
      </p:sp>
    </p:spTree>
    <p:extLst>
      <p:ext uri="{BB962C8B-B14F-4D97-AF65-F5344CB8AC3E}">
        <p14:creationId xmlns:p14="http://schemas.microsoft.com/office/powerpoint/2010/main" val="5182548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The O</a:t>
            </a:r>
            <a:r>
              <a:rPr lang="en-US" altLang="en-US" sz="100" kern="1200" dirty="0" smtClean="0">
                <a:latin typeface="Times New Roman" panose="02020603050405020304" pitchFamily="18" charset="0"/>
                <a:ea typeface="ＭＳ Ｐゴシック" charset="-128"/>
              </a:rPr>
              <a:t> </a:t>
            </a:r>
            <a:r>
              <a:rPr lang="en-US" altLang="en-US" kern="1200" dirty="0" smtClean="0">
                <a:latin typeface="Times New Roman" panose="02020603050405020304" pitchFamily="18" charset="0"/>
                <a:ea typeface="ＭＳ Ｐゴシック" charset="-128"/>
              </a:rPr>
              <a:t>S Module</a:t>
            </a:r>
            <a:endParaRPr lang="en-US" altLang="en-US" kern="1200" dirty="0">
              <a:latin typeface="Times New Roman" panose="02020603050405020304" pitchFamily="18" charset="0"/>
              <a:ea typeface="ＭＳ Ｐゴシック" charset="-128"/>
            </a:endParaRPr>
          </a:p>
        </p:txBody>
      </p:sp>
      <p:sp>
        <p:nvSpPr>
          <p:cNvPr id="3" name="Text Placeholder 2"/>
          <p:cNvSpPr>
            <a:spLocks noGrp="1"/>
          </p:cNvSpPr>
          <p:nvPr>
            <p:ph type="body" idx="1"/>
          </p:nvPr>
        </p:nvSpPr>
        <p:spPr>
          <a:xfrm>
            <a:off x="457200" y="1600200"/>
            <a:ext cx="838200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The </a:t>
            </a:r>
            <a:r>
              <a:rPr lang="en-US" altLang="en-US" sz="2400" kern="1200" dirty="0" smtClean="0">
                <a:solidFill>
                  <a:srgbClr val="000000"/>
                </a:solidFill>
                <a:latin typeface="Arial (Body)"/>
                <a:ea typeface="ＭＳ Ｐゴシック" charset="-128"/>
              </a:rPr>
              <a:t>O</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module </a:t>
            </a:r>
            <a:r>
              <a:rPr lang="en-US" altLang="en-US" sz="2400" kern="1200" dirty="0">
                <a:solidFill>
                  <a:srgbClr val="000000"/>
                </a:solidFill>
                <a:latin typeface="Arial (Body)"/>
                <a:ea typeface="ＭＳ Ｐゴシック" charset="-128"/>
              </a:rPr>
              <a:t>offers a number of powerful capabilities for dealing with files, e.g., renaming files, finding out when a file was last modified, and so on.</a:t>
            </a:r>
          </a:p>
          <a:p>
            <a:pPr lvl="0" fontAlgn="base">
              <a:spcAft>
                <a:spcPct val="0"/>
              </a:spcAft>
              <a:buSzPts val="2400"/>
              <a:tabLst/>
            </a:pPr>
            <a:r>
              <a:rPr lang="en-US" altLang="en-US" sz="2400" kern="1200" dirty="0">
                <a:solidFill>
                  <a:srgbClr val="000000"/>
                </a:solidFill>
                <a:latin typeface="Arial (Body)"/>
                <a:ea typeface="ＭＳ Ｐゴシック" charset="-128"/>
              </a:rPr>
              <a:t>We start accessing the </a:t>
            </a:r>
            <a:r>
              <a:rPr lang="en-US" altLang="en-US" sz="2400" kern="1200" dirty="0" smtClean="0">
                <a:solidFill>
                  <a:srgbClr val="000000"/>
                </a:solidFill>
                <a:latin typeface="Arial (Body)"/>
                <a:ea typeface="ＭＳ Ｐゴシック" charset="-128"/>
              </a:rPr>
              <a:t>O</a:t>
            </a:r>
            <a:r>
              <a:rPr lang="en-US" altLang="en-US" sz="100" kern="1200" dirty="0" smtClean="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S module </a:t>
            </a:r>
            <a:r>
              <a:rPr lang="en-US" altLang="en-US" sz="2400" kern="1200" dirty="0">
                <a:solidFill>
                  <a:srgbClr val="000000"/>
                </a:solidFill>
                <a:latin typeface="Arial (Body)"/>
                <a:ea typeface="ＭＳ Ｐゴシック" charset="-128"/>
              </a:rPr>
              <a:t>by typing:</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import </a:t>
            </a:r>
            <a:r>
              <a:rPr lang="en-US" altLang="en-US" sz="2400" kern="1200" dirty="0" smtClean="0">
                <a:solidFill>
                  <a:srgbClr val="000000"/>
                </a:solidFill>
                <a:latin typeface="Arial (Body)"/>
                <a:ea typeface="ＭＳ Ｐゴシック" charset="-128"/>
                <a:cs typeface="+mn-cs"/>
              </a:rPr>
              <a:t>o</a:t>
            </a:r>
            <a:r>
              <a:rPr lang="en-US" altLang="en-US" sz="100" kern="1200" dirty="0" smtClean="0">
                <a:solidFill>
                  <a:srgbClr val="000000"/>
                </a:solidFill>
                <a:latin typeface="Arial (Body)"/>
                <a:ea typeface="ＭＳ Ｐゴシック" charset="-128"/>
                <a:cs typeface="+mn-cs"/>
              </a:rPr>
              <a:t> </a:t>
            </a:r>
            <a:r>
              <a:rPr lang="en-US" altLang="en-US" sz="2400" kern="1200" dirty="0" smtClean="0">
                <a:solidFill>
                  <a:srgbClr val="000000"/>
                </a:solidFill>
                <a:latin typeface="Arial (Body)"/>
                <a:ea typeface="ＭＳ Ｐゴシック" charset="-128"/>
                <a:cs typeface="+mn-cs"/>
              </a:rPr>
              <a:t>s</a:t>
            </a:r>
            <a:endParaRPr lang="en-US" altLang="en-US" sz="2400" kern="1200" dirty="0">
              <a:solidFill>
                <a:srgbClr val="000000"/>
              </a:solidFill>
              <a:latin typeface="Arial (Body)"/>
              <a:ea typeface="ＭＳ Ｐゴシック" charset="-128"/>
              <a:cs typeface="+mn-cs"/>
            </a:endParaRPr>
          </a:p>
          <a:p>
            <a:pPr lvl="0" fontAlgn="base">
              <a:spcAft>
                <a:spcPct val="0"/>
              </a:spcAft>
              <a:buSzPts val="2400"/>
              <a:tabLst/>
            </a:pPr>
            <a:r>
              <a:rPr lang="en-US" altLang="en-US" sz="2400" kern="1200" dirty="0">
                <a:solidFill>
                  <a:srgbClr val="000000"/>
                </a:solidFill>
                <a:latin typeface="Arial (Body)"/>
                <a:ea typeface="ＭＳ Ｐゴシック" charset="-128"/>
              </a:rPr>
              <a:t>The function that knows about directories is </a:t>
            </a:r>
            <a:r>
              <a:rPr lang="en-US" altLang="en-US" sz="2400" b="1" kern="1200" dirty="0">
                <a:solidFill>
                  <a:srgbClr val="000000"/>
                </a:solidFill>
                <a:latin typeface="Arial (Body)"/>
                <a:ea typeface="ＭＳ Ｐゴシック" charset="-128"/>
              </a:rPr>
              <a:t>listdir()</a:t>
            </a:r>
            <a:r>
              <a:rPr lang="en-US" altLang="en-US" sz="2400" kern="1200" dirty="0">
                <a:solidFill>
                  <a:srgbClr val="000000"/>
                </a:solidFill>
                <a:latin typeface="Arial (Body)"/>
                <a:ea typeface="ＭＳ Ｐゴシック" charset="-128"/>
              </a:rPr>
              <a:t>, used as </a:t>
            </a:r>
            <a:r>
              <a:rPr lang="en-US" altLang="en-US" sz="2400" b="1" kern="1200" dirty="0" smtClean="0">
                <a:solidFill>
                  <a:srgbClr val="000000"/>
                </a:solidFill>
                <a:latin typeface="Arial (Body)"/>
                <a:ea typeface="ＭＳ Ｐゴシック" charset="-128"/>
              </a:rPr>
              <a:t>o</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s.listdir</a:t>
            </a:r>
            <a:r>
              <a:rPr lang="en-US" altLang="en-US" sz="2400" b="1" kern="1200" dirty="0">
                <a:solidFill>
                  <a:srgbClr val="000000"/>
                </a:solidFill>
                <a:latin typeface="Arial (Body)"/>
                <a:ea typeface="ＭＳ Ｐゴシック" charset="-128"/>
              </a:rPr>
              <a:t>()</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listdir takes a path to a directory as input.</a:t>
            </a:r>
          </a:p>
        </p:txBody>
      </p:sp>
    </p:spTree>
    <p:extLst>
      <p:ext uri="{BB962C8B-B14F-4D97-AF65-F5344CB8AC3E}">
        <p14:creationId xmlns:p14="http://schemas.microsoft.com/office/powerpoint/2010/main" val="2460128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Using </a:t>
            </a:r>
            <a:r>
              <a:rPr lang="en-US" altLang="en-US" dirty="0" smtClean="0">
                <a:ea typeface="ＭＳ Ｐゴシック" charset="-128"/>
              </a:rPr>
              <a:t>o</a:t>
            </a:r>
            <a:r>
              <a:rPr lang="en-US" altLang="en-US" sz="100" dirty="0" smtClean="0">
                <a:ea typeface="ＭＳ Ｐゴシック" charset="-128"/>
              </a:rPr>
              <a:t> </a:t>
            </a:r>
            <a:r>
              <a:rPr lang="en-US" altLang="en-US" dirty="0" smtClean="0">
                <a:ea typeface="ＭＳ Ｐゴシック" charset="-128"/>
              </a:rPr>
              <a:t>s.listdir</a:t>
            </a:r>
            <a:endParaRPr lang="en-US" altLang="en-US" sz="2000" b="0" kern="1200" dirty="0">
              <a:latin typeface="Times New Roman" panose="02020603050405020304" pitchFamily="18" charset="0"/>
              <a:ea typeface="ＭＳ Ｐゴシック" charset="-128"/>
            </a:endParaRPr>
          </a:p>
        </p:txBody>
      </p:sp>
      <p:pic>
        <p:nvPicPr>
          <p:cNvPr id="6" name="Picture 5" descr="Computer code and output. Line 1. right angle bracket right angle bracket right angle bracket import o s. Line 2. right angle bracket right angle bracket right angle bracket print get Media Path left parenthesis double quote Barbara period j p g double quote right parenthesis. The corresponding output is, C colon back slash Documents and Settings back slash Mark Guzdial back slash My Documents back slash media sources back slash barbara period j p g. Line 3. right angle bracket right angle bracket right angle bracket print get Media Path left parenthesis double quote p i c s double quote right parenthesis. A note below the code reads, There is no file at C colon back slash Documents and Settings back slash Mark Guzdial back slash My Documents back slash media sources back slash p i c s. The corresponding output is, C colon back slash Documents and Settings back slash Mark Guzdial back slash My Documents back slash media sources back slash p i c s. Line 4. right angle bracket right angle bracket right angle bracket print o s period list d i r left parenthesis double quote C colon back slash Documents and Settings back slash Mark Guzdial back slash My Documents back slash media sources back slash p i c s double quote right parenthesis. The corresponding output is, left bracket single quote students1 period j p g single quote, single quote students 2 period j p g single quote, single quote students 5 period j p g single quote, single quote students 6 period j p g single quote, single quote students 7 period j p g single quote, single quote students 8 period j p g single quote right bracket."/>
          <p:cNvPicPr>
            <a:picLocks noChangeAspect="1"/>
          </p:cNvPicPr>
          <p:nvPr/>
        </p:nvPicPr>
        <p:blipFill rotWithShape="1">
          <a:blip r:embed="rId2"/>
          <a:srcRect l="1835" t="2874" r="7428" b="12214"/>
          <a:stretch/>
        </p:blipFill>
        <p:spPr>
          <a:xfrm>
            <a:off x="590702" y="1790127"/>
            <a:ext cx="7762571" cy="3925447"/>
          </a:xfrm>
          <a:prstGeom prst="rect">
            <a:avLst/>
          </a:prstGeom>
        </p:spPr>
      </p:pic>
    </p:spTree>
    <p:extLst>
      <p:ext uri="{BB962C8B-B14F-4D97-AF65-F5344CB8AC3E}">
        <p14:creationId xmlns:p14="http://schemas.microsoft.com/office/powerpoint/2010/main" val="618613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Writing a Program to Title Pictures</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kern="1200" dirty="0">
                <a:solidFill>
                  <a:srgbClr val="000000"/>
                </a:solidFill>
                <a:latin typeface="Arial (Body)"/>
                <a:ea typeface="ＭＳ Ｐゴシック" charset="-128"/>
              </a:rPr>
              <a:t>input a directory</a:t>
            </a:r>
          </a:p>
          <a:p>
            <a:pPr lvl="0" fontAlgn="base">
              <a:spcAft>
                <a:spcPct val="0"/>
              </a:spcAft>
              <a:buSzPts val="2400"/>
              <a:tabLst/>
            </a:pPr>
            <a:r>
              <a:rPr lang="en-US" altLang="en-US" sz="2400" kern="1200" dirty="0" smtClean="0">
                <a:solidFill>
                  <a:srgbClr val="000000"/>
                </a:solidFill>
                <a:latin typeface="Arial (Body)"/>
                <a:ea typeface="ＭＳ Ｐゴシック" charset="-128"/>
              </a:rPr>
              <a:t>We</a:t>
            </a:r>
            <a:r>
              <a:rPr lang="fr-FR" altLang="ja-JP" sz="2400" kern="1200" dirty="0" smtClean="0">
                <a:solidFill>
                  <a:srgbClr val="000000"/>
                </a:solidFill>
                <a:latin typeface="Arial (Body)"/>
                <a:ea typeface="ＭＳ Ｐゴシック" charset="-128"/>
              </a:rPr>
              <a:t>’</a:t>
            </a:r>
            <a:r>
              <a:rPr lang="en-US" altLang="en-US" sz="2400" kern="1200" dirty="0" smtClean="0">
                <a:solidFill>
                  <a:srgbClr val="000000"/>
                </a:solidFill>
                <a:latin typeface="Arial (Body)"/>
                <a:ea typeface="ＭＳ Ｐゴシック" charset="-128"/>
              </a:rPr>
              <a:t>ll </a:t>
            </a:r>
            <a:r>
              <a:rPr lang="en-US" altLang="en-US" sz="2400" kern="1200" dirty="0">
                <a:solidFill>
                  <a:srgbClr val="000000"/>
                </a:solidFill>
                <a:latin typeface="Arial (Body)"/>
                <a:ea typeface="ＭＳ Ｐゴシック" charset="-128"/>
              </a:rPr>
              <a:t>use </a:t>
            </a:r>
            <a:r>
              <a:rPr lang="en-US" altLang="en-US" sz="2400" b="1" kern="1200" dirty="0" smtClean="0">
                <a:solidFill>
                  <a:srgbClr val="000000"/>
                </a:solidFill>
                <a:latin typeface="Arial (Body)"/>
                <a:ea typeface="ＭＳ Ｐゴシック" charset="-128"/>
              </a:rPr>
              <a:t>o</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s.listdir</a:t>
            </a:r>
            <a:r>
              <a:rPr lang="en-US" altLang="en-US" sz="2400" b="1" kern="1200" dirty="0">
                <a:solidFill>
                  <a:srgbClr val="000000"/>
                </a:solidFill>
                <a:latin typeface="Arial (Body)"/>
                <a:ea typeface="ＭＳ Ｐゴシック" charset="-128"/>
              </a:rPr>
              <a:t>()</a:t>
            </a:r>
            <a:r>
              <a:rPr lang="en-US" altLang="en-US" sz="2400" kern="1200" dirty="0">
                <a:solidFill>
                  <a:srgbClr val="000000"/>
                </a:solidFill>
                <a:latin typeface="Arial (Body)"/>
                <a:ea typeface="ＭＳ Ｐゴシック" charset="-128"/>
              </a:rPr>
              <a:t> to get each filename in the directory</a:t>
            </a:r>
          </a:p>
          <a:p>
            <a:pPr marL="741600" lvl="1" indent="-284400" fontAlgn="base">
              <a:spcAft>
                <a:spcPct val="0"/>
              </a:spcAft>
              <a:buSzPts val="2400"/>
              <a:buFontTx/>
              <a:buChar cha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ll </a:t>
            </a:r>
            <a:r>
              <a:rPr lang="en-US" altLang="en-US" sz="2400" kern="1200" dirty="0">
                <a:solidFill>
                  <a:srgbClr val="000000"/>
                </a:solidFill>
                <a:latin typeface="Arial (Body)"/>
                <a:ea typeface="ＭＳ Ｐゴシック" charset="-128"/>
                <a:cs typeface="+mn-cs"/>
              </a:rPr>
              <a:t>open the file as a picture.</a:t>
            </a:r>
          </a:p>
          <a:p>
            <a:pPr marL="741600" lvl="1" indent="-284400" fontAlgn="base">
              <a:spcAft>
                <a:spcPct val="0"/>
              </a:spcAft>
              <a:buSzPts val="2400"/>
              <a:buFontTx/>
              <a:buChar cha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ll </a:t>
            </a:r>
            <a:r>
              <a:rPr lang="en-US" altLang="en-US" sz="2400" kern="1200" dirty="0">
                <a:solidFill>
                  <a:srgbClr val="000000"/>
                </a:solidFill>
                <a:latin typeface="Arial (Body)"/>
                <a:ea typeface="ＭＳ Ｐゴシック" charset="-128"/>
                <a:cs typeface="+mn-cs"/>
              </a:rPr>
              <a:t>title it.</a:t>
            </a:r>
          </a:p>
          <a:p>
            <a:pPr marL="741600" lvl="1" indent="-284400" fontAlgn="base">
              <a:spcAft>
                <a:spcPct val="0"/>
              </a:spcAft>
              <a:buSzPts val="2400"/>
              <a:buFontTx/>
              <a:buChar char="‒"/>
            </a:pPr>
            <a:r>
              <a:rPr lang="en-US" altLang="en-US" sz="2400" kern="1200" dirty="0" smtClean="0">
                <a:solidFill>
                  <a:srgbClr val="000000"/>
                </a:solidFill>
                <a:latin typeface="Arial (Body)"/>
                <a:ea typeface="ＭＳ Ｐゴシック" charset="-128"/>
                <a:cs typeface="+mn-cs"/>
              </a:rPr>
              <a:t>We</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ll </a:t>
            </a:r>
            <a:r>
              <a:rPr lang="en-US" altLang="en-US" sz="2400" kern="1200" dirty="0">
                <a:solidFill>
                  <a:srgbClr val="000000"/>
                </a:solidFill>
                <a:latin typeface="Arial (Body)"/>
                <a:ea typeface="ＭＳ Ｐゴシック" charset="-128"/>
                <a:cs typeface="+mn-cs"/>
              </a:rPr>
              <a:t>save it out as </a:t>
            </a:r>
            <a:r>
              <a:rPr lang="en-US" altLang="ja-JP" sz="2400" kern="1200" dirty="0" smtClean="0">
                <a:solidFill>
                  <a:srgbClr val="000000"/>
                </a:solidFill>
                <a:latin typeface="Arial (Body)"/>
                <a:ea typeface="ＭＳ Ｐゴシック" charset="-128"/>
                <a:cs typeface="+mn-cs"/>
              </a:rPr>
              <a:t>“titled-” </a:t>
            </a:r>
            <a:r>
              <a:rPr lang="en-US" altLang="ja-JP" sz="2400" kern="1200" dirty="0">
                <a:solidFill>
                  <a:srgbClr val="000000"/>
                </a:solidFill>
                <a:latin typeface="Arial (Body)"/>
                <a:ea typeface="ＭＳ Ｐゴシック" charset="-128"/>
                <a:cs typeface="+mn-cs"/>
              </a:rPr>
              <a:t>and the filename.</a:t>
            </a:r>
            <a:endParaRPr lang="en-US" altLang="en-US" sz="2400" kern="1200" dirty="0">
              <a:solidFill>
                <a:srgbClr val="000000"/>
              </a:solidFill>
              <a:latin typeface="Arial (Body)"/>
              <a:ea typeface="ＭＳ Ｐゴシック" charset="-128"/>
              <a:cs typeface="+mn-cs"/>
            </a:endParaRPr>
          </a:p>
        </p:txBody>
      </p:sp>
    </p:spTree>
    <p:extLst>
      <p:ext uri="{BB962C8B-B14F-4D97-AF65-F5344CB8AC3E}">
        <p14:creationId xmlns:p14="http://schemas.microsoft.com/office/powerpoint/2010/main" val="20802503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noAutofit/>
          </a:bodyPr>
          <a:lstStyle/>
          <a:p>
            <a:pPr lvl="0" fontAlgn="base">
              <a:spcBef>
                <a:spcPct val="0"/>
              </a:spcBef>
              <a:spcAft>
                <a:spcPct val="0"/>
              </a:spcAft>
              <a:buClrTx/>
            </a:pPr>
            <a:r>
              <a:rPr lang="en-US" altLang="en-US" kern="1200" dirty="0" smtClean="0">
                <a:latin typeface="Times New Roman" panose="02020603050405020304" pitchFamily="18" charset="0"/>
                <a:ea typeface="ＭＳ Ｐゴシック" charset="-128"/>
              </a:rPr>
              <a:t>Titling Pictures</a:t>
            </a:r>
            <a:endParaRPr lang="en-US" altLang="en-US" kern="1200" dirty="0">
              <a:latin typeface="Times New Roman" panose="02020603050405020304" pitchFamily="18" charset="0"/>
              <a:ea typeface="ＭＳ Ｐゴシック" charset="-128"/>
            </a:endParaRPr>
          </a:p>
        </p:txBody>
      </p:sp>
      <p:pic>
        <p:nvPicPr>
          <p:cNvPr id="5" name="Picture 4" descr="Code for titling pictures. The code has 6 lines. The lines read as follows. Line 1. import o s. Line 2. d e f title Directory left parenthesis d i r right parenthesis colon. Line 3, indented once. for file in o s period list d i r left parenthesis d i r right parenthesis colon. Line 4, indented once. picture equals make Picture left parenthesis file right parenthesis. Line 5, indented once. add text left parenthesis picture, 10, 10. double quote This is from My C S Class double quote right parenthesis. Line 6, indented once. write Picture To left parenthesis picture, double quote titled dash double quote plus file right parenthesis."/>
          <p:cNvPicPr>
            <a:picLocks noChangeAspect="1"/>
          </p:cNvPicPr>
          <p:nvPr/>
        </p:nvPicPr>
        <p:blipFill rotWithShape="1">
          <a:blip r:embed="rId2"/>
          <a:srcRect l="2274" t="3644" r="18905" b="24890"/>
          <a:stretch/>
        </p:blipFill>
        <p:spPr>
          <a:xfrm>
            <a:off x="552450" y="1752600"/>
            <a:ext cx="6934200" cy="3171826"/>
          </a:xfrm>
          <a:prstGeom prst="rect">
            <a:avLst/>
          </a:prstGeom>
        </p:spPr>
      </p:pic>
    </p:spTree>
    <p:extLst>
      <p:ext uri="{BB962C8B-B14F-4D97-AF65-F5344CB8AC3E}">
        <p14:creationId xmlns:p14="http://schemas.microsoft.com/office/powerpoint/2010/main" val="3702535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27572" cy="1097279"/>
          </a:xfrm>
        </p:spPr>
        <p:txBody>
          <a:bodyPr tIns="91425">
            <a:noAutofit/>
          </a:bodyPr>
          <a:lstStyle/>
          <a:p>
            <a:pPr lvl="0" fontAlgn="base">
              <a:spcBef>
                <a:spcPct val="20000"/>
              </a:spcBef>
              <a:spcAft>
                <a:spcPct val="0"/>
              </a:spcAft>
              <a:buClr>
                <a:srgbClr val="0BD0D9"/>
              </a:buClr>
              <a:buSzPct val="95000"/>
            </a:pPr>
            <a:r>
              <a:rPr lang="en-US" altLang="en-US" kern="1200" dirty="0" smtClean="0">
                <a:ea typeface="ＭＳ Ｐゴシック" charset="-128"/>
              </a:rPr>
              <a:t>Remember This Function </a:t>
            </a:r>
            <a:r>
              <a:rPr lang="en-US" altLang="en-US" sz="2000" b="0" kern="1200" dirty="0" smtClean="0">
                <a:ea typeface="ＭＳ Ｐゴシック" charset="-128"/>
              </a:rPr>
              <a:t>(1 of 2)</a:t>
            </a:r>
            <a:endParaRPr lang="en-US" altLang="en-US" sz="2000" b="0" kern="1200" dirty="0">
              <a:solidFill>
                <a:prstClr val="black"/>
              </a:solidFill>
              <a:latin typeface="Constantia"/>
              <a:ea typeface="ＭＳ Ｐゴシック" charset="-128"/>
            </a:endParaRPr>
          </a:p>
        </p:txBody>
      </p:sp>
      <p:pic>
        <p:nvPicPr>
          <p:cNvPr id="3" name="Picture 2" descr="Computer code. The code has 6 lines. The lines read as follows. Line 1. d e f no vowels left parenthesis something right parenthesis colon. Line 2. collection equals double quote double quote. Line 3. for c h in something colon. Line 4. if left parenthesis c h exclamation point equals double quote a double quote right parenthesis and left parenthesis c h exclamation point equals double quote e double quote right parenthesis and left parenthesis c h exclamation point equals double quote I double quote right parenthesis and left parenthesis c h exclamation point equals double quote o double quote right parenthesis and left parenthesis c h exclamation point equals double quote u double quote right parenthesis colon. Line 5. collection equals collection plus c h. Line 6. print collection."/>
          <p:cNvPicPr>
            <a:picLocks noChangeAspect="1"/>
          </p:cNvPicPr>
          <p:nvPr/>
        </p:nvPicPr>
        <p:blipFill rotWithShape="1">
          <a:blip r:embed="rId3"/>
          <a:srcRect l="1558" t="4047" r="1442" b="5559"/>
          <a:stretch/>
        </p:blipFill>
        <p:spPr>
          <a:xfrm>
            <a:off x="434714" y="1808450"/>
            <a:ext cx="8350057" cy="2204357"/>
          </a:xfrm>
          <a:prstGeom prst="rect">
            <a:avLst/>
          </a:prstGeom>
        </p:spPr>
      </p:pic>
      <p:pic>
        <p:nvPicPr>
          <p:cNvPr id="5" name="Picture 4" descr="Computer code reads, right angle bracket right angle bracket right angle bracket only vowels left parenthesis double quote this is a test double quote right parenthesis. The corresponding output reads, i i a 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8358" y="4748451"/>
            <a:ext cx="4507285" cy="664369"/>
          </a:xfrm>
          <a:prstGeom prst="rect">
            <a:avLst/>
          </a:prstGeom>
        </p:spPr>
      </p:pic>
    </p:spTree>
    <p:extLst>
      <p:ext uri="{BB962C8B-B14F-4D97-AF65-F5344CB8AC3E}">
        <p14:creationId xmlns:p14="http://schemas.microsoft.com/office/powerpoint/2010/main" val="17479548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Okay, That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Didn’t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Work</a:t>
            </a:r>
          </a:p>
        </p:txBody>
      </p:sp>
      <p:pic>
        <p:nvPicPr>
          <p:cNvPr id="5" name="Picture 4" descr="Computer code reads right angle bracket right angle bracket right angle bracket title Directory left parenthesis double quote C colon back slash Documents and Settings back slash Mark Guzdial back slash My Documents back slash media sources back slash p i c s double quote right parenthesis. The corresponding output reads, make Picture left parenthesis file name right parenthesis colon There is no file at students 1 period j p g. Text below the code reads, An error occurred attempting to pass an argument to a function."/>
          <p:cNvPicPr>
            <a:picLocks noChangeAspect="1"/>
          </p:cNvPicPr>
          <p:nvPr/>
        </p:nvPicPr>
        <p:blipFill rotWithShape="1">
          <a:blip r:embed="rId2"/>
          <a:srcRect l="2375" r="8657" b="11327"/>
          <a:stretch/>
        </p:blipFill>
        <p:spPr>
          <a:xfrm>
            <a:off x="533399" y="1778401"/>
            <a:ext cx="7419976" cy="2183999"/>
          </a:xfrm>
          <a:prstGeom prst="rect">
            <a:avLst/>
          </a:prstGeom>
        </p:spPr>
      </p:pic>
    </p:spTree>
    <p:extLst>
      <p:ext uri="{BB962C8B-B14F-4D97-AF65-F5344CB8AC3E}">
        <p14:creationId xmlns:p14="http://schemas.microsoft.com/office/powerpoint/2010/main" val="38452774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Why Not?</a:t>
            </a:r>
          </a:p>
        </p:txBody>
      </p:sp>
      <p:sp>
        <p:nvSpPr>
          <p:cNvPr id="3" name="Text Placeholder 2"/>
          <p:cNvSpPr>
            <a:spLocks noGrp="1"/>
          </p:cNvSpPr>
          <p:nvPr>
            <p:ph type="body" idx="1"/>
          </p:nvPr>
        </p:nvSpPr>
        <p:spPr>
          <a:xfrm>
            <a:off x="457200" y="1600201"/>
            <a:ext cx="8229600" cy="1076324"/>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Is there a file where we tried to open the picture?</a:t>
            </a:r>
          </a:p>
          <a:p>
            <a:pPr lvl="0" fontAlgn="base">
              <a:spcAft>
                <a:spcPct val="0"/>
              </a:spcAft>
              <a:buSzPts val="2400"/>
              <a:tabLst/>
            </a:pPr>
            <a:r>
              <a:rPr lang="en-US" altLang="en-US" sz="2400" kern="1200" dirty="0">
                <a:solidFill>
                  <a:srgbClr val="000000"/>
                </a:solidFill>
                <a:latin typeface="Arial (Body)"/>
                <a:ea typeface="ＭＳ Ｐゴシック" charset="-128"/>
              </a:rPr>
              <a:t>Actually, no. </a:t>
            </a:r>
            <a:r>
              <a:rPr lang="en-US" altLang="en-US" sz="2400" kern="1200" dirty="0" smtClean="0">
                <a:solidFill>
                  <a:srgbClr val="000000"/>
                </a:solidFill>
                <a:latin typeface="Arial (Body)"/>
                <a:ea typeface="ＭＳ Ｐゴシック" charset="-128"/>
              </a:rPr>
              <a:t>Look </a:t>
            </a:r>
            <a:r>
              <a:rPr lang="en-US" altLang="en-US" sz="2400" kern="1200" dirty="0">
                <a:solidFill>
                  <a:srgbClr val="000000"/>
                </a:solidFill>
                <a:latin typeface="Arial (Body)"/>
                <a:ea typeface="ＭＳ Ｐゴシック" charset="-128"/>
              </a:rPr>
              <a:t>at the output of </a:t>
            </a:r>
            <a:r>
              <a:rPr lang="en-US" altLang="en-US" sz="2400" b="1" kern="1200" dirty="0" smtClean="0">
                <a:solidFill>
                  <a:srgbClr val="000000"/>
                </a:solidFill>
                <a:latin typeface="Arial (Body)"/>
                <a:ea typeface="ＭＳ Ｐゴシック" charset="-128"/>
              </a:rPr>
              <a:t>o</a:t>
            </a:r>
            <a:r>
              <a:rPr lang="en-US" altLang="en-US" sz="100" b="1" kern="1200" dirty="0" smtClean="0">
                <a:solidFill>
                  <a:srgbClr val="000000"/>
                </a:solidFill>
                <a:latin typeface="Arial (Body)"/>
                <a:ea typeface="ＭＳ Ｐゴシック" charset="-128"/>
              </a:rPr>
              <a:t> </a:t>
            </a:r>
            <a:r>
              <a:rPr lang="en-US" altLang="en-US" sz="2400" b="1" kern="1200" dirty="0" smtClean="0">
                <a:solidFill>
                  <a:srgbClr val="000000"/>
                </a:solidFill>
                <a:latin typeface="Arial (Body)"/>
                <a:ea typeface="ＭＳ Ｐゴシック" charset="-128"/>
              </a:rPr>
              <a:t>s.listdir</a:t>
            </a:r>
            <a:r>
              <a:rPr lang="en-US" altLang="en-US" sz="2400" b="1" kern="1200" dirty="0">
                <a:solidFill>
                  <a:srgbClr val="000000"/>
                </a:solidFill>
                <a:latin typeface="Arial (Body)"/>
                <a:ea typeface="ＭＳ Ｐゴシック" charset="-128"/>
              </a:rPr>
              <a:t>()</a:t>
            </a:r>
            <a:r>
              <a:rPr lang="en-US" altLang="en-US" sz="2400" kern="1200" dirty="0">
                <a:solidFill>
                  <a:srgbClr val="000000"/>
                </a:solidFill>
                <a:latin typeface="Arial (Body)"/>
                <a:ea typeface="ＭＳ Ｐゴシック" charset="-128"/>
              </a:rPr>
              <a:t> </a:t>
            </a:r>
            <a:r>
              <a:rPr lang="en-US" altLang="en-US" sz="2400" kern="1200" dirty="0" smtClean="0">
                <a:solidFill>
                  <a:srgbClr val="000000"/>
                </a:solidFill>
                <a:latin typeface="Arial (Body)"/>
                <a:ea typeface="ＭＳ Ｐゴシック" charset="-128"/>
              </a:rPr>
              <a:t>again</a:t>
            </a:r>
            <a:endParaRPr lang="en-US" altLang="en-US" sz="2400" kern="1200" dirty="0">
              <a:solidFill>
                <a:srgbClr val="000000"/>
              </a:solidFill>
              <a:latin typeface="Arial (Body)"/>
              <a:ea typeface="ＭＳ Ｐゴシック" charset="-128"/>
            </a:endParaRPr>
          </a:p>
        </p:txBody>
      </p:sp>
      <p:pic>
        <p:nvPicPr>
          <p:cNvPr id="9" name="Picture 8" descr="Computer code and output. The code reads, right angle bracket right angle bracket right angle bracket print o s period list d i r left parenthesis double quote C colon back slash Documents and Settings back slash Mark Guzdial back slash My Documents back slash media sources back slash p i c s double quote right parenthesis. The corresponding output is, left bracket single quote students1 period j p g single quote, single quote students 2 period j p g single quote, single quote students 5 period j p g single quote, single quote students 6 period j p g single quote, single quote students 7 period j p g single quote, single quote students 8 period j p g single quote right bracket."/>
          <p:cNvPicPr>
            <a:picLocks noChangeAspect="1"/>
          </p:cNvPicPr>
          <p:nvPr/>
        </p:nvPicPr>
        <p:blipFill rotWithShape="1">
          <a:blip r:embed="rId2"/>
          <a:srcRect l="2123" t="5637" r="8223" b="7385"/>
          <a:stretch/>
        </p:blipFill>
        <p:spPr>
          <a:xfrm>
            <a:off x="571812" y="2849751"/>
            <a:ext cx="6905000" cy="1899975"/>
          </a:xfrm>
          <a:prstGeom prst="rect">
            <a:avLst/>
          </a:prstGeom>
        </p:spPr>
      </p:pic>
      <p:sp>
        <p:nvSpPr>
          <p:cNvPr id="5" name="Content Placeholder 4"/>
          <p:cNvSpPr>
            <a:spLocks noGrp="1"/>
          </p:cNvSpPr>
          <p:nvPr>
            <p:ph sz="quarter" idx="14"/>
          </p:nvPr>
        </p:nvSpPr>
        <p:spPr>
          <a:xfrm>
            <a:off x="454025" y="4868862"/>
            <a:ext cx="8232775" cy="903287"/>
          </a:xfrm>
        </p:spPr>
        <p:txBody>
          <a:bodyPr/>
          <a:lstStyle/>
          <a:p>
            <a:pPr marL="255600" lvl="0" fontAlgn="base">
              <a:spcAft>
                <a:spcPct val="0"/>
              </a:spcAft>
              <a:buSzPts val="2400"/>
              <a:tabLst/>
            </a:pPr>
            <a:r>
              <a:rPr lang="en-US" altLang="en-US" sz="2400" kern="1200" dirty="0">
                <a:solidFill>
                  <a:srgbClr val="000000"/>
                </a:solidFill>
                <a:latin typeface="Arial (Body)"/>
                <a:ea typeface="ＭＳ Ｐゴシック" charset="-128"/>
              </a:rPr>
              <a:t>The strings in the list are just the </a:t>
            </a:r>
            <a:r>
              <a:rPr lang="en-US" altLang="en-US" sz="2400" b="1" kern="1200" dirty="0">
                <a:solidFill>
                  <a:srgbClr val="000000"/>
                </a:solidFill>
                <a:latin typeface="Arial (Body)"/>
                <a:ea typeface="ＭＳ Ｐゴシック" charset="-128"/>
              </a:rPr>
              <a:t>base names</a:t>
            </a:r>
          </a:p>
          <a:p>
            <a:pPr marL="741600" lvl="1" indent="-284400" fontAlgn="base">
              <a:spcAft>
                <a:spcPct val="0"/>
              </a:spcAft>
              <a:buSzPts val="2400"/>
            </a:pPr>
            <a:r>
              <a:rPr lang="en-US" altLang="en-US" sz="2400" kern="1200" dirty="0">
                <a:solidFill>
                  <a:srgbClr val="000000"/>
                </a:solidFill>
                <a:latin typeface="Arial (Body)"/>
                <a:ea typeface="ＭＳ Ｐゴシック" charset="-128"/>
              </a:rPr>
              <a:t>No </a:t>
            </a:r>
            <a:r>
              <a:rPr lang="en-US" altLang="en-US" sz="2400" kern="1200" dirty="0" smtClean="0">
                <a:solidFill>
                  <a:srgbClr val="000000"/>
                </a:solidFill>
                <a:latin typeface="Arial (Body)"/>
                <a:ea typeface="ＭＳ Ｐゴシック" charset="-128"/>
              </a:rPr>
              <a:t>paths</a:t>
            </a:r>
            <a:endParaRPr lang="en-US" altLang="en-US" sz="2400" kern="1200" dirty="0">
              <a:solidFill>
                <a:srgbClr val="000000"/>
              </a:solidFill>
              <a:latin typeface="Arial (Body)"/>
              <a:ea typeface="ＭＳ Ｐゴシック" charset="-128"/>
            </a:endParaRPr>
          </a:p>
        </p:txBody>
      </p:sp>
    </p:spTree>
    <p:extLst>
      <p:ext uri="{BB962C8B-B14F-4D97-AF65-F5344CB8AC3E}">
        <p14:creationId xmlns:p14="http://schemas.microsoft.com/office/powerpoint/2010/main" val="13945272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Creating Paths</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If the directory string is in the placeholder variable </a:t>
            </a:r>
            <a:r>
              <a:rPr lang="en-US" altLang="en-US" sz="2400" b="1" kern="1200" dirty="0">
                <a:solidFill>
                  <a:srgbClr val="000000"/>
                </a:solidFill>
                <a:latin typeface="+mn-lt"/>
                <a:ea typeface="ＭＳ Ｐゴシック" charset="-128"/>
              </a:rPr>
              <a:t>dir</a:t>
            </a:r>
            <a:r>
              <a:rPr lang="en-US" altLang="en-US" sz="2400" kern="1200" dirty="0">
                <a:solidFill>
                  <a:srgbClr val="000000"/>
                </a:solidFill>
                <a:latin typeface="+mn-lt"/>
                <a:ea typeface="ＭＳ Ｐゴシック" charset="-128"/>
              </a:rPr>
              <a:t>, then </a:t>
            </a:r>
            <a:r>
              <a:rPr lang="en-US" altLang="en-US" sz="2400" b="1" kern="1200" dirty="0">
                <a:solidFill>
                  <a:srgbClr val="000000"/>
                </a:solidFill>
                <a:latin typeface="+mn-lt"/>
                <a:ea typeface="ＭＳ Ｐゴシック" charset="-128"/>
              </a:rPr>
              <a:t>dir+file</a:t>
            </a:r>
            <a:r>
              <a:rPr lang="en-US" altLang="en-US" sz="2400" kern="1200" dirty="0">
                <a:solidFill>
                  <a:srgbClr val="000000"/>
                </a:solidFill>
                <a:latin typeface="+mn-lt"/>
                <a:ea typeface="ＭＳ Ｐゴシック" charset="-128"/>
              </a:rPr>
              <a:t> is the full pathname, right?</a:t>
            </a:r>
          </a:p>
          <a:p>
            <a:pPr lvl="0" fontAlgn="base">
              <a:spcAft>
                <a:spcPct val="0"/>
              </a:spcAft>
              <a:buSzPts val="2400"/>
              <a:tabLst/>
            </a:pPr>
            <a:r>
              <a:rPr lang="en-US" altLang="en-US" sz="2400" kern="1200" dirty="0">
                <a:solidFill>
                  <a:srgbClr val="000000"/>
                </a:solidFill>
                <a:latin typeface="+mn-lt"/>
                <a:ea typeface="ＭＳ Ｐゴシック" charset="-128"/>
              </a:rPr>
              <a:t>Close—you still need a path delimiter, like </a:t>
            </a:r>
            <a:r>
              <a:rPr lang="en-US" altLang="ja-JP" sz="2400" kern="1200" dirty="0" smtClean="0">
                <a:solidFill>
                  <a:srgbClr val="000000"/>
                </a:solidFill>
                <a:latin typeface="+mn-lt"/>
                <a:ea typeface="ＭＳ Ｐゴシック" charset="-128"/>
              </a:rPr>
              <a:t>“/”</a:t>
            </a:r>
            <a:endParaRPr lang="en-US" altLang="ja-JP" sz="2400" kern="1200" dirty="0">
              <a:solidFill>
                <a:srgbClr val="000000"/>
              </a:solidFill>
              <a:latin typeface="+mn-lt"/>
              <a:ea typeface="ＭＳ Ｐゴシック" charset="-128"/>
            </a:endParaRPr>
          </a:p>
          <a:p>
            <a:pPr marL="741600" lvl="1" indent="-284400" fontAlgn="base">
              <a:spcAft>
                <a:spcPct val="0"/>
              </a:spcAft>
              <a:buSzPts val="2400"/>
              <a:buFontTx/>
              <a:buChar char="‒"/>
            </a:pPr>
            <a:r>
              <a:rPr lang="en-US" altLang="en-US" sz="2400" kern="1200" dirty="0">
                <a:solidFill>
                  <a:srgbClr val="000000"/>
                </a:solidFill>
                <a:latin typeface="+mn-lt"/>
                <a:ea typeface="ＭＳ Ｐゴシック" charset="-128"/>
                <a:cs typeface="+mn-cs"/>
              </a:rPr>
              <a:t>But </a:t>
            </a:r>
            <a:r>
              <a:rPr lang="en-US" altLang="en-US" sz="2400" kern="1200" dirty="0" smtClean="0">
                <a:solidFill>
                  <a:srgbClr val="000000"/>
                </a:solidFill>
                <a:latin typeface="+mn-lt"/>
                <a:ea typeface="ＭＳ Ｐゴシック" charset="-128"/>
                <a:cs typeface="+mn-cs"/>
              </a:rPr>
              <a:t>it</a:t>
            </a:r>
            <a:r>
              <a:rPr lang="fr-FR" altLang="ja-JP" sz="2400" kern="1200" dirty="0" smtClean="0">
                <a:solidFill>
                  <a:srgbClr val="000000"/>
                </a:solidFill>
                <a:latin typeface="+mn-lt"/>
                <a:ea typeface="ＭＳ Ｐゴシック" charset="-128"/>
                <a:cs typeface="+mn-cs"/>
              </a:rPr>
              <a:t>’</a:t>
            </a:r>
            <a:r>
              <a:rPr lang="en-US" altLang="en-US" sz="2400" kern="1200" dirty="0" smtClean="0">
                <a:solidFill>
                  <a:srgbClr val="000000"/>
                </a:solidFill>
                <a:latin typeface="+mn-lt"/>
                <a:ea typeface="ＭＳ Ｐゴシック" charset="-128"/>
                <a:cs typeface="+mn-cs"/>
              </a:rPr>
              <a:t>s </a:t>
            </a:r>
            <a:r>
              <a:rPr lang="en-US" altLang="en-US" sz="2400" kern="1200" dirty="0">
                <a:solidFill>
                  <a:srgbClr val="000000"/>
                </a:solidFill>
                <a:latin typeface="+mn-lt"/>
                <a:ea typeface="ＭＳ Ｐゴシック" charset="-128"/>
                <a:cs typeface="+mn-cs"/>
              </a:rPr>
              <a:t>different for each platform!</a:t>
            </a:r>
          </a:p>
          <a:p>
            <a:pPr marL="741600" lvl="1" indent="-284400" fontAlgn="base">
              <a:spcAft>
                <a:spcPct val="0"/>
              </a:spcAft>
              <a:buSzPts val="2400"/>
              <a:buFontTx/>
              <a:buChar char="‒"/>
            </a:pPr>
            <a:r>
              <a:rPr lang="en-US" altLang="en-US" sz="2400" kern="1200" dirty="0">
                <a:solidFill>
                  <a:srgbClr val="000000"/>
                </a:solidFill>
                <a:latin typeface="+mn-lt"/>
                <a:ea typeface="ＭＳ Ｐゴシック" charset="-128"/>
                <a:cs typeface="+mn-cs"/>
              </a:rPr>
              <a:t>Python gives us a notation that works: </a:t>
            </a:r>
            <a:r>
              <a:rPr lang="en-US" altLang="ja-JP" sz="2400" kern="1200" dirty="0" smtClean="0">
                <a:solidFill>
                  <a:srgbClr val="000000"/>
                </a:solidFill>
                <a:latin typeface="+mn-lt"/>
                <a:ea typeface="ＭＳ Ｐゴシック" charset="-128"/>
                <a:cs typeface="+mn-cs"/>
              </a:rPr>
              <a:t>“//” </a:t>
            </a:r>
            <a:r>
              <a:rPr lang="en-US" altLang="ja-JP" sz="2400" kern="1200" dirty="0">
                <a:solidFill>
                  <a:srgbClr val="000000"/>
                </a:solidFill>
                <a:latin typeface="+mn-lt"/>
                <a:ea typeface="ＭＳ Ｐゴシック" charset="-128"/>
                <a:cs typeface="+mn-cs"/>
              </a:rPr>
              <a:t>is as a path delimiter for any platform.</a:t>
            </a:r>
          </a:p>
          <a:p>
            <a:pPr marL="741600" lvl="1" indent="-284400" fontAlgn="base">
              <a:spcAft>
                <a:spcPct val="0"/>
              </a:spcAft>
              <a:buSzPts val="2400"/>
              <a:buFontTx/>
              <a:buChar char="‒"/>
            </a:pPr>
            <a:r>
              <a:rPr lang="en-US" altLang="en-US" sz="2400" kern="1200" dirty="0">
                <a:solidFill>
                  <a:srgbClr val="000000"/>
                </a:solidFill>
                <a:latin typeface="+mn-lt"/>
                <a:ea typeface="ＭＳ Ｐゴシック" charset="-128"/>
                <a:cs typeface="+mn-cs"/>
              </a:rPr>
              <a:t>So: dir</a:t>
            </a:r>
            <a:r>
              <a:rPr lang="en-US" altLang="en-US" sz="2400" kern="1200" dirty="0" smtClean="0">
                <a:solidFill>
                  <a:srgbClr val="000000"/>
                </a:solidFill>
                <a:latin typeface="+mn-lt"/>
                <a:ea typeface="ＭＳ Ｐゴシック" charset="-128"/>
                <a:cs typeface="+mn-cs"/>
              </a:rPr>
              <a:t>+</a:t>
            </a:r>
            <a:r>
              <a:rPr lang="en-US" altLang="ja-JP" sz="2400" kern="1200" dirty="0" smtClean="0">
                <a:solidFill>
                  <a:srgbClr val="000000"/>
                </a:solidFill>
                <a:latin typeface="+mn-lt"/>
                <a:ea typeface="ＭＳ Ｐゴシック" charset="-128"/>
              </a:rPr>
              <a:t>“</a:t>
            </a:r>
            <a:r>
              <a:rPr lang="en-US" altLang="ja-JP" sz="2400" kern="1200" dirty="0" smtClean="0">
                <a:solidFill>
                  <a:srgbClr val="000000"/>
                </a:solidFill>
                <a:latin typeface="+mn-lt"/>
                <a:ea typeface="ＭＳ Ｐゴシック" charset="-128"/>
                <a:cs typeface="+mn-cs"/>
              </a:rPr>
              <a:t>//”+</a:t>
            </a:r>
            <a:r>
              <a:rPr lang="en-US" altLang="ja-JP" sz="2400" kern="1200" dirty="0">
                <a:solidFill>
                  <a:srgbClr val="000000"/>
                </a:solidFill>
                <a:latin typeface="+mn-lt"/>
                <a:ea typeface="ＭＳ Ｐゴシック" charset="-128"/>
                <a:cs typeface="+mn-cs"/>
              </a:rPr>
              <a:t>file</a:t>
            </a:r>
            <a:endParaRPr lang="en-US" altLang="en-US" sz="2400" kern="1200" dirty="0">
              <a:solidFill>
                <a:srgbClr val="000000"/>
              </a:solidFill>
              <a:latin typeface="+mn-lt"/>
              <a:ea typeface="ＭＳ Ｐゴシック" charset="-128"/>
              <a:cs typeface="+mn-cs"/>
            </a:endParaRPr>
          </a:p>
        </p:txBody>
      </p:sp>
    </p:spTree>
    <p:extLst>
      <p:ext uri="{BB962C8B-B14F-4D97-AF65-F5344CB8AC3E}">
        <p14:creationId xmlns:p14="http://schemas.microsoft.com/office/powerpoint/2010/main" val="26594303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A Working Titling Program</a:t>
            </a:r>
            <a:endPar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endParaRPr>
          </a:p>
        </p:txBody>
      </p:sp>
      <p:pic>
        <p:nvPicPr>
          <p:cNvPr id="5" name="Picture 4" descr="Computer code. The code has 7 lines. The lines read as follows. Line 1. import o s. Line 2. d e f title Directory left parenthesis d i r right parenthesis colon. Line 3, indented once. for file in o s period list d i r left parenthesis d i r right parenthesis colon. Line 4, indented once. print double quote Processing colon double quote comma d i r plus double quote forward slash forward slash double quote plus file. Line 5, indented once. picture equals make Picture left parenthesis d i r plus double quote forward slash forward slash double quote plus file right parenthesis. Line 6, indented once. add Text left parenthesis picture comma 10 comma 10 comma double quote This is from My C S Class double quote right parenthesis. Line 7, indented once. write Picture To left parenthesis picture comma d i r plus double quote forward slash forward slash double quote plus double quote titled dash double quote plus file right parenthesis."/>
          <p:cNvPicPr>
            <a:picLocks noChangeAspect="1"/>
          </p:cNvPicPr>
          <p:nvPr/>
        </p:nvPicPr>
        <p:blipFill rotWithShape="1">
          <a:blip r:embed="rId2"/>
          <a:srcRect l="2063" t="3197" r="27900" b="33072"/>
          <a:stretch/>
        </p:blipFill>
        <p:spPr>
          <a:xfrm>
            <a:off x="552450" y="1714500"/>
            <a:ext cx="5819775" cy="2847976"/>
          </a:xfrm>
          <a:prstGeom prst="rect">
            <a:avLst/>
          </a:prstGeom>
        </p:spPr>
      </p:pic>
    </p:spTree>
    <p:extLst>
      <p:ext uri="{BB962C8B-B14F-4D97-AF65-F5344CB8AC3E}">
        <p14:creationId xmlns:p14="http://schemas.microsoft.com/office/powerpoint/2010/main" val="28764335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Showing It Work</a:t>
            </a:r>
          </a:p>
        </p:txBody>
      </p:sp>
      <p:pic>
        <p:nvPicPr>
          <p:cNvPr id="5" name="Picture 4" descr="Computer code. The code has 9 lines. The lines read as follows. Line 1. right angle bracket right angle bracket right angle bracket title Directory left parenthesis double quote C colon back slash Documents and Settings back slash Mark Guzdial back slash My Documents back slash media sources back slash p i c s double quote right parenthesis. Line 2. Processing colon C colon back slash Documents and Settings back slash Mark Guzdial back slash My Documents back slash media sources back slash p i c s forward slash forward slash students 1 period j p g. Line 3. Processing colon C colon back slash Documents and Settings back slash Mark Guzdial back slash My Documents back slash media sources back slash p i c s forward slash forward slash students 2 period j p g. Line 4. Processing colon C colon back slash Documents and Settings back slash Mark Guzdial back slash My Documents back slash media sources back slash p i c s forward slash forward slash students 5 period j p g. Line 5. Processing colon C colon back slash Documents and Settings back slash Mark Guzdial back slash My Documents back slash media sources back slash p i c s forward slash forward slash students 6 period j p g. Line 6. Processing colon C colon back slash Documents and Settings back slash Mark Guzdial back slash My Documents back slash media sources back slash p i c s forward slash forward slash students 7 period j p g. Line 7. Processing colon C colon back slash Documents and Settings back slash Mark Guzdial back slash My Documents back slash media sources back slash p i c s forward slash forward slash students 8 period j p g. Line 8. right angle bracket right angle bracket right angle bracket print o s period list d i r left parenthesis double quote C colon back slash Documents and Settings back slash Mark Guzdial back slash My Documents back slash media sources back slash p i c s double quote right parenthesis. Line 9. left bracket single quote students 1 period j p g single quote, single quote students 2 period j p g single quote, single quote students 5 period j p g single quote, single quote students 6 period j p g single quote, single quote students 7 period j p g single quote, single quote students 8 period j p g single quote, single quote titled dash students 1 period j p g single quote, single quote titled dash students 2 period j p g single quote, single quote titled dash students 5 period j p g single quote, single quote titled dash students 6 period j p g single quote, single quote titled dash students 7 period j p g single quote, single quote titled dash students 8 period j p g single quote right bracket."/>
          <p:cNvPicPr>
            <a:picLocks noChangeAspect="1"/>
          </p:cNvPicPr>
          <p:nvPr/>
        </p:nvPicPr>
        <p:blipFill rotWithShape="1">
          <a:blip r:embed="rId2"/>
          <a:srcRect l="1516" t="1788" r="2087" b="2608"/>
          <a:stretch/>
        </p:blipFill>
        <p:spPr>
          <a:xfrm>
            <a:off x="518977" y="1526125"/>
            <a:ext cx="7734572" cy="4265455"/>
          </a:xfrm>
          <a:prstGeom prst="rect">
            <a:avLst/>
          </a:prstGeom>
        </p:spPr>
      </p:pic>
    </p:spTree>
    <p:extLst>
      <p:ext uri="{BB962C8B-B14F-4D97-AF65-F5344CB8AC3E}">
        <p14:creationId xmlns:p14="http://schemas.microsoft.com/office/powerpoint/2010/main" val="26065712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Inserting a Copyright on Pictures</a:t>
            </a:r>
          </a:p>
        </p:txBody>
      </p:sp>
      <p:pic>
        <p:nvPicPr>
          <p:cNvPr id="3" name="Picture 2" descr="Two photos show a lady smiling. The photo on the left is without a copyright and the photo on the right is inserted with a copyright that reads, Copyright 2001 Mark Guzdial."/>
          <p:cNvPicPr>
            <a:picLocks noChangeAspect="1"/>
          </p:cNvPicPr>
          <p:nvPr/>
        </p:nvPicPr>
        <p:blipFill>
          <a:blip r:embed="rId2"/>
          <a:stretch>
            <a:fillRect/>
          </a:stretch>
        </p:blipFill>
        <p:spPr>
          <a:xfrm>
            <a:off x="1016969" y="1894169"/>
            <a:ext cx="6950042" cy="3755461"/>
          </a:xfrm>
          <a:prstGeom prst="rect">
            <a:avLst/>
          </a:prstGeom>
        </p:spPr>
      </p:pic>
    </p:spTree>
    <p:extLst>
      <p:ext uri="{BB962C8B-B14F-4D97-AF65-F5344CB8AC3E}">
        <p14:creationId xmlns:p14="http://schemas.microsoft.com/office/powerpoint/2010/main" val="1241692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471"/>
            <a:ext cx="8442960" cy="1097279"/>
          </a:xfrm>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What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if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You Want to Make Sure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You’ve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Got J</a:t>
            </a:r>
            <a:r>
              <a:rPr lang="en-US" altLang="en-US" sz="100" kern="1200" dirty="0">
                <a:solidFill>
                  <a:schemeClr val="tx2"/>
                </a:solidFill>
                <a:latin typeface="Times New Roman" panose="02020603050405020304" pitchFamily="18" charset="0"/>
                <a:ea typeface="ＭＳ Ｐゴシック" charset="-128"/>
                <a:cs typeface="Times New Roman" panose="02020603050405020304" pitchFamily="18" charset="0"/>
              </a:rPr>
              <a:t>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P</a:t>
            </a:r>
            <a:r>
              <a:rPr lang="en-US" altLang="en-US" sz="100" kern="1200" dirty="0">
                <a:solidFill>
                  <a:schemeClr val="tx2"/>
                </a:solidFill>
                <a:latin typeface="Times New Roman" panose="02020603050405020304" pitchFamily="18" charset="0"/>
                <a:ea typeface="ＭＳ Ｐゴシック" charset="-128"/>
                <a:cs typeface="Times New Roman" panose="02020603050405020304" pitchFamily="18" charset="0"/>
              </a:rPr>
              <a:t>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E</a:t>
            </a:r>
            <a:r>
              <a:rPr lang="en-US" altLang="en-US" sz="100" kern="1200" dirty="0">
                <a:solidFill>
                  <a:schemeClr val="tx2"/>
                </a:solidFill>
                <a:latin typeface="Times New Roman" panose="02020603050405020304" pitchFamily="18" charset="0"/>
                <a:ea typeface="ＭＳ Ｐゴシック" charset="-128"/>
                <a:cs typeface="Times New Roman" panose="02020603050405020304" pitchFamily="18" charset="0"/>
              </a:rPr>
              <a:t>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G Files?</a:t>
            </a:r>
          </a:p>
        </p:txBody>
      </p:sp>
      <p:pic>
        <p:nvPicPr>
          <p:cNvPr id="5" name="Picture 4" descr="Computer code. The code has 8 lines. The lines read as follows. Line 1. import o s. Line 2. d e f title Directory left parenthesis d i r right parenthesis colon. Line 3, indented once. for file in o s period list d i r left parenthesis d i r right parenthesis colon. Line 4, indented twice. print double quote Processing colon double quote comma d i r plus double quote forward slash forward slash double quote plus file. Line 5, indented twice. if file period ends with left parenthesis double quote period jpg double quote right parenthesis colon. Line 6, indented 3 times. picture equals make Picture left parenthesis d i r plus double quote forward slash forward slash double quote plus file right parenthesis. Line 7, indented 3 times. add Text left parenthesis picture comma 10 comma 10 comma double quote Property of C S 1 3 1 5 at Georgia Tech double quote right parenthesis. Line 8, indented 3 times. write Picture To left parenthesis picture comma d i r plus double quote forward slash forward slash double quote plus double quote titled dash double quote plus file right parenthesis."/>
          <p:cNvPicPr>
            <a:picLocks noChangeAspect="1"/>
          </p:cNvPicPr>
          <p:nvPr/>
        </p:nvPicPr>
        <p:blipFill rotWithShape="1">
          <a:blip r:embed="rId2"/>
          <a:srcRect l="2286" t="3993" r="17713" b="13384"/>
          <a:stretch/>
        </p:blipFill>
        <p:spPr>
          <a:xfrm>
            <a:off x="546259" y="1806906"/>
            <a:ext cx="6136955" cy="3310862"/>
          </a:xfrm>
          <a:prstGeom prst="rect">
            <a:avLst/>
          </a:prstGeom>
        </p:spPr>
      </p:pic>
    </p:spTree>
    <p:extLst>
      <p:ext uri="{BB962C8B-B14F-4D97-AF65-F5344CB8AC3E}">
        <p14:creationId xmlns:p14="http://schemas.microsoft.com/office/powerpoint/2010/main" val="30564141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Say,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if thumbs.db is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There</a:t>
            </a:r>
          </a:p>
        </p:txBody>
      </p:sp>
      <p:pic>
        <p:nvPicPr>
          <p:cNvPr id="5" name="Picture 4" descr="Computer code. The code has 10 lines. The lines read as follows. Line 1. right angle bracket right angle bracket right angle bracket title Directory left parenthesis double quote C colon back slash Documents and Settings back slash Mark Guzdial back slash My Documents back slash media sources back slash p i c s double quote right parenthesis. Line 2. Processing colon C colon back slash Documents and Settings back slash Mark Guzdial back slash My Documents back slash media sources back slash p i c s forward slash forward slash students 1 period j p g. Line 3. Processing colon C colon back slash Documents and Settings back slash Mark Guzdial back slash My Documents back slash media sources back slash p i c s forward slash forward slash students 2 period j p g. Line 4. Processing colon C colon back slash Documents and Settings back slash Mark Guzdial back slash My Documents back slash media sources back slash p i c s forward slash forward slash students 5 period j p g. Line 5. Processing colon C colon back slash Documents and Settings back slash Mark Guzdial back slash My Documents back slash media sources back slash p i c s forward slash forward slash students 6 period j p g. Line 6. Processing colon C colon back slash Documents and Settings back slash Mark Guzdial back slash My Documents back slash media sources back slash p i c s forward slash forward slash students 7 period j p g. Line 7. Processing colon C colon back slash Documents and Settings back slash Mark Guzdial back slash My Documents back slash media sources back slash p i c s forward slash forward slash students 8 period j p g. Line 8. Processing colon C colon back slash Documents and Settings back slash Mark Guzdial back slash My Documents back slash media sources back slash p i c s forward slash forward slash Thumbs period d b. Line 9. right angle bracket right angle bracket right angle bracket print o s period list d i r left parenthesis double quote C colon back slash Documents and Settings back slash Mark Guzdial back slash My Documents back slash media sources back slash p i c s double quote right parenthesis. Line 10. left bracket single quote students 1 period j p g single quote, single quote students 2 period j p g single quote, single quote students 5 period j p g single quote, single quote students 6 period j p g single quote, single quote students 7 period j p g single quote, single quote students 8 period j p g single quote, single quote Thumbs period d b single quote, single quote titled dash students 1 period j p g single quote, single quote titled dash students 2 period j p g single quote, single quote titled dash students 5 period j p g single quote, single quote titled dash students 6 period j p g single quote, single quote titled dash students 7 period j p g single quote, single quote titled dash students 8 period j p g single quote right bracket."/>
          <p:cNvPicPr>
            <a:picLocks noChangeAspect="1"/>
          </p:cNvPicPr>
          <p:nvPr/>
        </p:nvPicPr>
        <p:blipFill>
          <a:blip r:embed="rId2"/>
          <a:stretch>
            <a:fillRect/>
          </a:stretch>
        </p:blipFill>
        <p:spPr>
          <a:xfrm>
            <a:off x="458678" y="1566039"/>
            <a:ext cx="7900467" cy="4553501"/>
          </a:xfrm>
          <a:prstGeom prst="rect">
            <a:avLst/>
          </a:prstGeom>
        </p:spPr>
      </p:pic>
    </p:spTree>
    <p:extLst>
      <p:ext uri="{BB962C8B-B14F-4D97-AF65-F5344CB8AC3E}">
        <p14:creationId xmlns:p14="http://schemas.microsoft.com/office/powerpoint/2010/main" val="5996761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Another Interesting Module: Random</a:t>
            </a:r>
          </a:p>
        </p:txBody>
      </p:sp>
      <p:pic>
        <p:nvPicPr>
          <p:cNvPr id="5" name="Picture 4" descr="The code has four lines. The lines read as follows. Line 1. right angle bracket, right angle bracket, right angle bracket import random. Line 2. right angle bracket, right angle bracket, right angle bracket for i in range left parenthesis 1 comma 10 right parenthesis. Line 3. Incomplete line of code. Print random period random left parenthesis right parenthesis. Line 4. Incomplete line of code. The output has 9 lines. The lines read as follows. Line 1. 0 point 8 2 1 1 3 6 9 3 1 4 1 9 3 9 2 8. Line 2. 0 point 6 3 5 4 2 6 6 7 7 9 7 0 3 2 4 6. Line 3. 0 point 9 4 6 0 0 6 0 1 6 3 5 2 0 1 5 9. Line 4. 0 point 9 0 4 6 1 5 6 9 6 5 5 9 6 8 4. Line 5. 0 point 3 3 5 0 0 4 6 4 4 6 3 2 5 4 1 8 7. Line 6. 0 point 0 8 1 2 4 9 8 2 1 2 6 9 4 0 5 9 4. Line 7. 0 point 0 7 1 1 4 8 1 3 7 6 8 0 7 0 1 5. Line 8. 0 point 0 7 2 5 5 2 1 7 3 0 7 3 4 6 0 4 8. Line 9. 0 point 2 9 2 0 5 4 1 2 1 1 8 4 5 8 6 6."/>
          <p:cNvPicPr>
            <a:picLocks noChangeAspect="1"/>
          </p:cNvPicPr>
          <p:nvPr/>
        </p:nvPicPr>
        <p:blipFill rotWithShape="1">
          <a:blip r:embed="rId2"/>
          <a:srcRect l="1599" t="2959" r="63337" b="14879"/>
          <a:stretch/>
        </p:blipFill>
        <p:spPr>
          <a:xfrm>
            <a:off x="555884" y="1635214"/>
            <a:ext cx="3241156" cy="4101923"/>
          </a:xfrm>
          <a:prstGeom prst="rect">
            <a:avLst/>
          </a:prstGeom>
        </p:spPr>
      </p:pic>
    </p:spTree>
    <p:extLst>
      <p:ext uri="{BB962C8B-B14F-4D97-AF65-F5344CB8AC3E}">
        <p14:creationId xmlns:p14="http://schemas.microsoft.com/office/powerpoint/2010/main" val="25664116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Randomly Choosing Words from a List</a:t>
            </a:r>
          </a:p>
        </p:txBody>
      </p:sp>
      <p:pic>
        <p:nvPicPr>
          <p:cNvPr id="5" name="Picture 4" descr="Computer code and output. The code has 8 lines. The lines read as follows. Line 1. right angle bracket right angle bracket right angle bracket for i in range left parenthesis 1 comma 5 right parenthesis colon. Line 2. Period period period print random period choice left parenthesis left bracket double quote Here double quote comma double quote is double quote comma double quote a double quote comma. Line 3. list comma double quote of double quote comma double quote words double quote comma double quote in double quote comma double quote random double quote comma double quote order double quote right bracket right parenthesis. Line 4. Incomplete line of code period. The output has 4 lines. The lines read as follows. Line 1. List. Line 2. a. Line 3. Here. Line 4. list."/>
          <p:cNvPicPr>
            <a:picLocks noChangeAspect="1"/>
          </p:cNvPicPr>
          <p:nvPr/>
        </p:nvPicPr>
        <p:blipFill rotWithShape="1">
          <a:blip r:embed="rId2"/>
          <a:srcRect r="7802" b="16069"/>
          <a:stretch/>
        </p:blipFill>
        <p:spPr>
          <a:xfrm>
            <a:off x="457199" y="1631601"/>
            <a:ext cx="7537834" cy="3656679"/>
          </a:xfrm>
          <a:prstGeom prst="rect">
            <a:avLst/>
          </a:prstGeom>
        </p:spPr>
      </p:pic>
    </p:spTree>
    <p:extLst>
      <p:ext uri="{BB962C8B-B14F-4D97-AF65-F5344CB8AC3E}">
        <p14:creationId xmlns:p14="http://schemas.microsoft.com/office/powerpoint/2010/main" val="3301384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1"/>
            <a:ext cx="7457367" cy="1097279"/>
          </a:xfrm>
        </p:spPr>
        <p:txBody>
          <a:bodyPr/>
          <a:lstStyle/>
          <a:p>
            <a:r>
              <a:rPr lang="en-US" altLang="en-US" kern="1200" dirty="0" smtClean="0">
                <a:ea typeface="ＭＳ Ｐゴシック" charset="-128"/>
              </a:rPr>
              <a:t>Remember This Function </a:t>
            </a:r>
            <a:r>
              <a:rPr lang="en-US" altLang="en-US" sz="2000" b="0" kern="1200" dirty="0" smtClean="0">
                <a:ea typeface="ＭＳ Ｐゴシック" charset="-128"/>
              </a:rPr>
              <a:t>(2 of 2</a:t>
            </a:r>
            <a:r>
              <a:rPr lang="en-US" altLang="en-US" sz="2000" b="0" kern="1200" dirty="0">
                <a:ea typeface="ＭＳ Ｐゴシック" charset="-128"/>
              </a:rPr>
              <a:t>)</a:t>
            </a:r>
            <a:endParaRPr lang="en-US" dirty="0"/>
          </a:p>
        </p:txBody>
      </p:sp>
      <p:sp>
        <p:nvSpPr>
          <p:cNvPr id="3" name="Text Placeholder 2"/>
          <p:cNvSpPr>
            <a:spLocks noGrp="1"/>
          </p:cNvSpPr>
          <p:nvPr>
            <p:ph type="body" idx="1"/>
          </p:nvPr>
        </p:nvSpPr>
        <p:spPr>
          <a:xfrm>
            <a:off x="457200" y="1600200"/>
            <a:ext cx="8027233" cy="518729"/>
          </a:xfrm>
        </p:spPr>
        <p:txBody>
          <a:bodyPr anchor="ctr"/>
          <a:lstStyle/>
          <a:p>
            <a:pPr marL="0" indent="0">
              <a:buNone/>
            </a:pPr>
            <a:r>
              <a:rPr lang="en-US" altLang="en-US" sz="2200" kern="1200" dirty="0" smtClean="0">
                <a:latin typeface="+mn-lt"/>
                <a:ea typeface="ＭＳ Ｐゴシック" charset="-128"/>
              </a:rPr>
              <a:t>If you wanted </a:t>
            </a:r>
            <a:r>
              <a:rPr lang="en-US" altLang="en-US" sz="2200" b="1" kern="1200" dirty="0" smtClean="0">
                <a:latin typeface="+mn-lt"/>
                <a:ea typeface="ＭＳ Ｐゴシック" charset="-128"/>
              </a:rPr>
              <a:t>Only</a:t>
            </a:r>
            <a:r>
              <a:rPr lang="en-US" altLang="en-US" sz="2200" kern="1200" dirty="0" smtClean="0">
                <a:latin typeface="+mn-lt"/>
                <a:ea typeface="ＭＳ Ｐゴシック" charset="-128"/>
              </a:rPr>
              <a:t> vowels, what would you change in the I</a:t>
            </a:r>
            <a:r>
              <a:rPr lang="en-US" altLang="en-US" sz="100" kern="1200" dirty="0" smtClean="0">
                <a:latin typeface="+mn-lt"/>
                <a:ea typeface="ＭＳ Ｐゴシック" charset="-128"/>
              </a:rPr>
              <a:t> </a:t>
            </a:r>
            <a:r>
              <a:rPr lang="en-US" altLang="en-US" sz="2200" kern="1200" dirty="0" smtClean="0">
                <a:latin typeface="+mn-lt"/>
                <a:ea typeface="ＭＳ Ｐゴシック" charset="-128"/>
              </a:rPr>
              <a:t>F?</a:t>
            </a:r>
            <a:endParaRPr lang="en-US" altLang="en-US" sz="2200" dirty="0">
              <a:latin typeface="+mn-lt"/>
              <a:ea typeface="ＭＳ Ｐゴシック" charset="-128"/>
            </a:endParaRPr>
          </a:p>
        </p:txBody>
      </p:sp>
      <p:sp>
        <p:nvSpPr>
          <p:cNvPr id="2" name="Content Placeholder 1"/>
          <p:cNvSpPr>
            <a:spLocks noGrp="1"/>
          </p:cNvSpPr>
          <p:nvPr>
            <p:ph sz="quarter" idx="16"/>
          </p:nvPr>
        </p:nvSpPr>
        <p:spPr>
          <a:xfrm>
            <a:off x="457200" y="2506664"/>
            <a:ext cx="5290458" cy="529721"/>
          </a:xfrm>
        </p:spPr>
        <p:txBody>
          <a:bodyPr/>
          <a:lstStyle/>
          <a:p>
            <a:pPr marL="0" indent="0">
              <a:buNone/>
            </a:pPr>
            <a:r>
              <a:rPr lang="en-US" altLang="en-US" sz="2200" b="1" dirty="0" smtClean="0">
                <a:solidFill>
                  <a:schemeClr val="tx2"/>
                </a:solidFill>
                <a:latin typeface="+mn-lt"/>
                <a:ea typeface="ＭＳ Ｐゴシック" charset="-128"/>
              </a:rPr>
              <a:t>(</a:t>
            </a:r>
            <a:r>
              <a:rPr lang="en-US" altLang="en-US" sz="2200" b="1" dirty="0">
                <a:solidFill>
                  <a:schemeClr val="tx2"/>
                </a:solidFill>
                <a:latin typeface="+mn-lt"/>
                <a:ea typeface="ＭＳ Ｐゴシック" charset="-128"/>
              </a:rPr>
              <a:t>1) </a:t>
            </a:r>
            <a:r>
              <a:rPr lang="en-US" altLang="en-US" sz="2200" dirty="0">
                <a:latin typeface="+mn-lt"/>
                <a:ea typeface="ＭＳ Ｐゴシック" charset="-128"/>
              </a:rPr>
              <a:t>Change all != to ==</a:t>
            </a:r>
            <a:endParaRPr lang="en-US" sz="2200" dirty="0">
              <a:latin typeface="+mn-lt"/>
            </a:endParaRPr>
          </a:p>
        </p:txBody>
      </p:sp>
      <p:pic>
        <p:nvPicPr>
          <p:cNvPr id="15" name="Picture 7" descr="Box numbered 1 is in shade of light gre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2321" y="2557090"/>
            <a:ext cx="421186" cy="64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sz="quarter" idx="13"/>
          </p:nvPr>
        </p:nvSpPr>
        <p:spPr>
          <a:xfrm>
            <a:off x="454025" y="3625789"/>
            <a:ext cx="6616246" cy="385974"/>
          </a:xfrm>
        </p:spPr>
        <p:txBody>
          <a:bodyPr anchor="ctr"/>
          <a:lstStyle/>
          <a:p>
            <a:pPr marL="0" indent="0" eaLnBrk="1" hangingPunct="1">
              <a:buFont typeface="Wingdings 2" panose="05020102010507070707" pitchFamily="18" charset="2"/>
              <a:buNone/>
            </a:pPr>
            <a:r>
              <a:rPr lang="en-US" altLang="en-US" sz="2200" b="1" dirty="0" smtClean="0">
                <a:solidFill>
                  <a:schemeClr val="tx2"/>
                </a:solidFill>
                <a:latin typeface="+mn-lt"/>
                <a:ea typeface="ＭＳ Ｐゴシック" charset="-128"/>
              </a:rPr>
              <a:t>(2)</a:t>
            </a:r>
            <a:r>
              <a:rPr lang="en-US" altLang="en-US" sz="2200" dirty="0" smtClean="0">
                <a:latin typeface="+mn-lt"/>
                <a:ea typeface="ＭＳ Ｐゴシック" charset="-128"/>
              </a:rPr>
              <a:t> </a:t>
            </a:r>
            <a:r>
              <a:rPr lang="en-US" altLang="en-US" sz="2200" dirty="0">
                <a:latin typeface="+mn-lt"/>
                <a:ea typeface="ＭＳ Ｐゴシック" charset="-128"/>
              </a:rPr>
              <a:t>Change all != to == AND change all “and” to “or”</a:t>
            </a:r>
            <a:endParaRPr lang="en-US" sz="2200" dirty="0">
              <a:latin typeface="+mn-lt"/>
            </a:endParaRPr>
          </a:p>
        </p:txBody>
      </p:sp>
      <p:pic>
        <p:nvPicPr>
          <p:cNvPr id="14" name="Picture 6" descr="Box numbered 2 is in shade of pink."/>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8681" y="3465855"/>
            <a:ext cx="406453" cy="7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9"/>
          <p:cNvSpPr>
            <a:spLocks noGrp="1"/>
          </p:cNvSpPr>
          <p:nvPr>
            <p:ph sz="quarter" idx="14"/>
          </p:nvPr>
        </p:nvSpPr>
        <p:spPr>
          <a:xfrm>
            <a:off x="454025" y="4543244"/>
            <a:ext cx="5963104" cy="377759"/>
          </a:xfrm>
        </p:spPr>
        <p:txBody>
          <a:bodyPr anchor="ctr"/>
          <a:lstStyle/>
          <a:p>
            <a:pPr marL="432" indent="0">
              <a:buNone/>
            </a:pPr>
            <a:r>
              <a:rPr lang="en-US" altLang="en-US" sz="2200" b="1" dirty="0">
                <a:solidFill>
                  <a:schemeClr val="tx2"/>
                </a:solidFill>
                <a:latin typeface="+mn-lt"/>
                <a:ea typeface="ＭＳ Ｐゴシック" charset="-128"/>
              </a:rPr>
              <a:t>(3) </a:t>
            </a:r>
            <a:r>
              <a:rPr lang="en-US" altLang="en-US" sz="2200" dirty="0">
                <a:latin typeface="+mn-lt"/>
                <a:ea typeface="ＭＳ Ｐゴシック" charset="-128"/>
              </a:rPr>
              <a:t>Change all “and” to “or</a:t>
            </a:r>
            <a:r>
              <a:rPr lang="en-US" altLang="en-US" sz="2200" dirty="0" smtClean="0">
                <a:latin typeface="+mn-lt"/>
                <a:ea typeface="ＭＳ Ｐゴシック" charset="-128"/>
              </a:rPr>
              <a:t>”</a:t>
            </a:r>
            <a:endParaRPr lang="en-US" altLang="en-US" sz="2200" dirty="0">
              <a:latin typeface="+mn-lt"/>
              <a:ea typeface="ＭＳ Ｐゴシック" charset="-128"/>
            </a:endParaRPr>
          </a:p>
        </p:txBody>
      </p:sp>
      <p:pic>
        <p:nvPicPr>
          <p:cNvPr id="16" name="Picture 8" descr="Box numbered 3 is in shade of orang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6325" y="4475006"/>
            <a:ext cx="406452" cy="78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10"/>
          <p:cNvSpPr>
            <a:spLocks noGrp="1"/>
          </p:cNvSpPr>
          <p:nvPr>
            <p:ph sz="quarter" idx="15"/>
          </p:nvPr>
        </p:nvSpPr>
        <p:spPr>
          <a:xfrm>
            <a:off x="457201" y="5419826"/>
            <a:ext cx="6613070" cy="730515"/>
          </a:xfrm>
        </p:spPr>
        <p:txBody>
          <a:bodyPr anchor="ctr"/>
          <a:lstStyle/>
          <a:p>
            <a:pPr marL="0" indent="0">
              <a:buNone/>
            </a:pPr>
            <a:r>
              <a:rPr lang="en-US" altLang="en-US" sz="2200" b="1" dirty="0">
                <a:solidFill>
                  <a:schemeClr val="tx2"/>
                </a:solidFill>
                <a:latin typeface="+mn-lt"/>
                <a:ea typeface="ＭＳ Ｐゴシック" charset="-128"/>
              </a:rPr>
              <a:t>(4) </a:t>
            </a:r>
            <a:r>
              <a:rPr lang="en-US" altLang="en-US" sz="2200" dirty="0">
                <a:latin typeface="+mn-lt"/>
                <a:ea typeface="ＭＳ Ｐゴシック" charset="-128"/>
              </a:rPr>
              <a:t>Keep the same != and “and” structure, but list all 21 </a:t>
            </a:r>
            <a:r>
              <a:rPr lang="en-US" altLang="en-US" sz="2200" dirty="0" smtClean="0">
                <a:latin typeface="+mn-lt"/>
                <a:ea typeface="ＭＳ Ｐゴシック" charset="-128"/>
              </a:rPr>
              <a:t>consonants</a:t>
            </a:r>
            <a:endParaRPr lang="en-US" altLang="en-US" sz="2200" dirty="0">
              <a:latin typeface="+mn-lt"/>
              <a:ea typeface="ＭＳ Ｐゴシック" charset="-128"/>
            </a:endParaRPr>
          </a:p>
        </p:txBody>
      </p:sp>
      <p:pic>
        <p:nvPicPr>
          <p:cNvPr id="17" name="Picture 9" descr="Box numbered 4 is in shade of dark gre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12027" y="5411731"/>
            <a:ext cx="396156" cy="73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800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Randomly Generating Language</a:t>
            </a:r>
          </a:p>
        </p:txBody>
      </p:sp>
      <p:sp>
        <p:nvSpPr>
          <p:cNvPr id="3" name="Text Placeholder 2"/>
          <p:cNvSpPr>
            <a:spLocks noGrp="1"/>
          </p:cNvSpPr>
          <p:nvPr>
            <p:ph type="body" idx="1"/>
          </p:nvPr>
        </p:nvSpPr>
        <p:spPr>
          <a:xfrm>
            <a:off x="457200" y="1600200"/>
            <a:ext cx="8229600" cy="4525963"/>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Given a list of </a:t>
            </a:r>
            <a:r>
              <a:rPr lang="en-US" altLang="en-US" sz="2400" kern="1200" dirty="0" smtClean="0">
                <a:solidFill>
                  <a:srgbClr val="000000"/>
                </a:solidFill>
                <a:latin typeface="+mn-lt"/>
                <a:ea typeface="ＭＳ Ｐゴシック" charset="-128"/>
              </a:rPr>
              <a:t>nouns,</a:t>
            </a:r>
            <a:r>
              <a:rPr lang="en-US" altLang="en-US" sz="2400" kern="1200" dirty="0">
                <a:solidFill>
                  <a:prstClr val="black"/>
                </a:solidFill>
                <a:latin typeface="+mn-lt"/>
                <a:ea typeface="ＭＳ Ｐゴシック" charset="-128"/>
              </a:rPr>
              <a:t> </a:t>
            </a:r>
            <a:r>
              <a:rPr lang="en-US" altLang="en-US" sz="2400" kern="1200" dirty="0" smtClean="0">
                <a:solidFill>
                  <a:srgbClr val="000000"/>
                </a:solidFill>
                <a:latin typeface="+mn-lt"/>
                <a:ea typeface="ＭＳ Ｐゴシック" charset="-128"/>
              </a:rPr>
              <a:t>verbs </a:t>
            </a:r>
            <a:r>
              <a:rPr lang="en-US" altLang="en-US" sz="2400" kern="1200" dirty="0">
                <a:solidFill>
                  <a:srgbClr val="000000"/>
                </a:solidFill>
                <a:latin typeface="+mn-lt"/>
                <a:ea typeface="ＭＳ Ｐゴシック" charset="-128"/>
              </a:rPr>
              <a:t>that agree in tense and </a:t>
            </a:r>
            <a:r>
              <a:rPr lang="en-US" altLang="en-US" sz="2400" kern="1200" dirty="0" smtClean="0">
                <a:solidFill>
                  <a:srgbClr val="000000"/>
                </a:solidFill>
                <a:latin typeface="+mn-lt"/>
                <a:ea typeface="ＭＳ Ｐゴシック" charset="-128"/>
              </a:rPr>
              <a:t>number,</a:t>
            </a:r>
            <a:r>
              <a:rPr lang="en-US" altLang="en-US" sz="2400" kern="1200" dirty="0">
                <a:solidFill>
                  <a:prstClr val="black"/>
                </a:solidFill>
                <a:latin typeface="+mn-lt"/>
                <a:ea typeface="ＭＳ Ｐゴシック" charset="-128"/>
              </a:rPr>
              <a:t> </a:t>
            </a:r>
            <a:r>
              <a:rPr lang="en-US" altLang="en-US" sz="2400" kern="1200" dirty="0" smtClean="0">
                <a:solidFill>
                  <a:srgbClr val="000000"/>
                </a:solidFill>
                <a:latin typeface="+mn-lt"/>
                <a:ea typeface="ＭＳ Ｐゴシック" charset="-128"/>
              </a:rPr>
              <a:t>and </a:t>
            </a:r>
            <a:r>
              <a:rPr lang="en-US" altLang="en-US" sz="2400" kern="1200" dirty="0">
                <a:solidFill>
                  <a:srgbClr val="000000"/>
                </a:solidFill>
                <a:latin typeface="+mn-lt"/>
                <a:ea typeface="ＭＳ Ｐゴシック" charset="-128"/>
              </a:rPr>
              <a:t>object phrases that all match the verb,</a:t>
            </a:r>
          </a:p>
          <a:p>
            <a:pPr lvl="0" fontAlgn="base">
              <a:spcAft>
                <a:spcPct val="0"/>
              </a:spcAft>
              <a:buSzPts val="2400"/>
              <a:tabLst/>
            </a:pPr>
            <a:r>
              <a:rPr lang="en-US" altLang="en-US" sz="2400" kern="1200" dirty="0">
                <a:solidFill>
                  <a:srgbClr val="000000"/>
                </a:solidFill>
                <a:latin typeface="+mn-lt"/>
                <a:ea typeface="ＭＳ Ｐゴシック" charset="-128"/>
              </a:rPr>
              <a:t>We can randomly take one from each to make sentences.</a:t>
            </a:r>
          </a:p>
        </p:txBody>
      </p:sp>
    </p:spTree>
    <p:extLst>
      <p:ext uri="{BB962C8B-B14F-4D97-AF65-F5344CB8AC3E}">
        <p14:creationId xmlns:p14="http://schemas.microsoft.com/office/powerpoint/2010/main" val="14835547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Random Sentence Generator</a:t>
            </a:r>
          </a:p>
        </p:txBody>
      </p:sp>
      <p:pic>
        <p:nvPicPr>
          <p:cNvPr id="5" name="Picture 4" descr="Computer code. The code has 9 lines. The lines read as follows. Line 1. import random. Line 2, indented once. d e f sentence left parenthesis right parenthesis colon. Line 3, indented once. nouns equals left bracket double quote Mark double quote comma double quote Adam double quote comma double quote Angela double quote comma double quote Larry double quote comma double quote Jose double quote comma double quote Matt double quote comma double quote Jim double quote right bracket. Line 4, indented once. verbs equals left bracket double quote runs double quote comma double quote skips double quote comma double quote sings double quote comma double quote leaps double quote comma double quote jumps double quote comma climbs double quote comma. Line 5, indented once. Argues comma double quote giggles double quote right bracket. Line 6, indented once. Phrases equals left bracket double quote in a tree double quote comma double quote over a log double quote comma double quote very loudly double quote comma double quote around. Line 7, indented once. the bush double quote comma double quote while reading the newspaper double quote right bracket. Line 8, indented once. phrases equals phrases plus left bracket double quote very badly double quote comma double quote while skipping double quote comma double quote instead. Line 9, indented once. Of grading double quote comma double quote while typing in Internet period double quote right bracket."/>
          <p:cNvPicPr>
            <a:picLocks noChangeAspect="1"/>
          </p:cNvPicPr>
          <p:nvPr/>
        </p:nvPicPr>
        <p:blipFill rotWithShape="1">
          <a:blip r:embed="rId2"/>
          <a:srcRect l="1936" t="3087" r="3198" b="18582"/>
          <a:stretch/>
        </p:blipFill>
        <p:spPr>
          <a:xfrm>
            <a:off x="581024" y="1724025"/>
            <a:ext cx="7877175" cy="3514725"/>
          </a:xfrm>
          <a:prstGeom prst="rect">
            <a:avLst/>
          </a:prstGeom>
        </p:spPr>
      </p:pic>
    </p:spTree>
    <p:extLst>
      <p:ext uri="{BB962C8B-B14F-4D97-AF65-F5344CB8AC3E}">
        <p14:creationId xmlns:p14="http://schemas.microsoft.com/office/powerpoint/2010/main" val="7090991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Running the Sentence Generator</a:t>
            </a:r>
          </a:p>
        </p:txBody>
      </p:sp>
      <p:pic>
        <p:nvPicPr>
          <p:cNvPr id="5" name="Picture 4" descr="An example of running a sentence generator command displays the sentence generator command followed by generated sentences as its output. It has 8 lines. The lines and their output read as follows. Line 1. right angle bracket right angle bracket right angle bracket sentence left parenthesis right parenthesis. The corresponding sentence generated is, Jose leaps while reading the newspaper. Line 2. right angle bracket right angle bracket right angle bracket sentence left parenthesis right parenthesis. The corresponding sentence generated is, Jim skips while typing on the internet. Line 3. right angle bracket right angle bracket right angle bracket sentence left parenthesis right parenthesis. The corresponding sentence generated is, Matt sings very loudly. Line 4. right angle bracket right angle bracket right angle bracket sentence left parenthesis right parenthesis. The corresponding sentence generated is, Adam sings in a tree. Line 5. right angle bracket right angle bracket right angle bracket sentence left parenthesis right parenthesis. The corresponding sentence generated is, Adam sings around the bush. Line 6. right angle bracket right angle bracket right angle bracket sentence left parenthesis right parenthesis. The corresponding sentence generated is, Angela runs while typing on the internet. Line 7. right angle bracket right angle bracket right angle bracket sentence left parenthesis right parenthesis. The corresponding sentence generated is Angela sings around the bush. Line 8. right angle bracket right angle bracket right angle bracket sentence left parenthesis right parenthesis. The corresponding sentence generated is, Jose runs very badly."/>
          <p:cNvPicPr>
            <a:picLocks noChangeAspect="1"/>
          </p:cNvPicPr>
          <p:nvPr/>
        </p:nvPicPr>
        <p:blipFill rotWithShape="1">
          <a:blip r:embed="rId2"/>
          <a:srcRect l="1508" t="2138" r="52168" b="2337"/>
          <a:stretch/>
        </p:blipFill>
        <p:spPr>
          <a:xfrm>
            <a:off x="581025" y="1602104"/>
            <a:ext cx="3990975" cy="4581525"/>
          </a:xfrm>
          <a:prstGeom prst="rect">
            <a:avLst/>
          </a:prstGeom>
        </p:spPr>
      </p:pic>
    </p:spTree>
    <p:extLst>
      <p:ext uri="{BB962C8B-B14F-4D97-AF65-F5344CB8AC3E}">
        <p14:creationId xmlns:p14="http://schemas.microsoft.com/office/powerpoint/2010/main" val="41064779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How Much Smarter Can We Make This?</a:t>
            </a:r>
          </a:p>
        </p:txBody>
      </p:sp>
      <p:sp>
        <p:nvSpPr>
          <p:cNvPr id="3" name="Text Placeholder 2"/>
          <p:cNvSpPr>
            <a:spLocks noGrp="1"/>
          </p:cNvSpPr>
          <p:nvPr>
            <p:ph type="body" idx="1"/>
          </p:nvPr>
        </p:nvSpPr>
        <p:spPr>
          <a:xfrm>
            <a:off x="457200" y="1600201"/>
            <a:ext cx="8229600" cy="2237000"/>
          </a:xfrm>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Can we have different kinds of lists so that, depending on the noun selected, picks the right verb list to get a match in tense and number?</a:t>
            </a:r>
          </a:p>
          <a:p>
            <a:pPr lvl="0" fontAlgn="base">
              <a:spcAft>
                <a:spcPct val="0"/>
              </a:spcAft>
              <a:buSzPts val="2400"/>
              <a:tabLst/>
            </a:pPr>
            <a:r>
              <a:rPr lang="en-US" altLang="en-US" sz="2400" kern="1200" dirty="0">
                <a:solidFill>
                  <a:srgbClr val="000000"/>
                </a:solidFill>
                <a:latin typeface="+mn-lt"/>
                <a:ea typeface="ＭＳ Ｐゴシック" charset="-128"/>
              </a:rPr>
              <a:t>How about reading input from the user, picking out key words, then generating an </a:t>
            </a:r>
            <a:r>
              <a:rPr lang="en-US" altLang="ja-JP" sz="2400" kern="1200" dirty="0" smtClean="0">
                <a:solidFill>
                  <a:srgbClr val="000000"/>
                </a:solidFill>
                <a:latin typeface="+mn-lt"/>
                <a:ea typeface="ＭＳ Ｐゴシック" charset="-128"/>
              </a:rPr>
              <a:t>“appropriate response”?</a:t>
            </a:r>
            <a:endParaRPr lang="en-US" altLang="ja-JP" sz="2400" kern="1200" dirty="0">
              <a:solidFill>
                <a:srgbClr val="000000"/>
              </a:solidFill>
              <a:latin typeface="+mn-lt"/>
              <a:ea typeface="ＭＳ Ｐゴシック" charset="-128"/>
            </a:endParaRPr>
          </a:p>
        </p:txBody>
      </p:sp>
      <p:pic>
        <p:nvPicPr>
          <p:cNvPr id="4" name="Picture 3" descr="Computer code. The code has 2 lines. The lines read as follows. Line 1. if input period find left parenthesis double quote mother double quote right parenthesis left angle bracket right angle bracket negative 1 colon. Line 2. indented once, print double quote Tell me more about your mother period period period double quote."/>
          <p:cNvPicPr>
            <a:picLocks noChangeAspect="1"/>
          </p:cNvPicPr>
          <p:nvPr/>
        </p:nvPicPr>
        <p:blipFill rotWithShape="1">
          <a:blip r:embed="rId3"/>
          <a:srcRect l="2009" t="13297" r="17475" b="16064"/>
          <a:stretch/>
        </p:blipFill>
        <p:spPr>
          <a:xfrm>
            <a:off x="774069" y="4029147"/>
            <a:ext cx="6201306" cy="747675"/>
          </a:xfrm>
          <a:prstGeom prst="rect">
            <a:avLst/>
          </a:prstGeom>
        </p:spPr>
      </p:pic>
    </p:spTree>
    <p:extLst>
      <p:ext uri="{BB962C8B-B14F-4D97-AF65-F5344CB8AC3E}">
        <p14:creationId xmlns:p14="http://schemas.microsoft.com/office/powerpoint/2010/main" val="1859509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Joseph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Weizenbaum’s </a:t>
            </a: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“Eliza”</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Arial (Body)"/>
                <a:ea typeface="ＭＳ Ｐゴシック" charset="-128"/>
              </a:rPr>
              <a:t>Created a program that acted like a Rogerian therapist.</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Echoing back to the user whatever they said, as a question.</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It had rules that triggered on key words in the </a:t>
            </a:r>
            <a:r>
              <a:rPr lang="en-US" altLang="en-US" sz="2400" kern="1200" dirty="0" smtClean="0">
                <a:solidFill>
                  <a:srgbClr val="000000"/>
                </a:solidFill>
                <a:latin typeface="Arial (Body)"/>
                <a:ea typeface="ＭＳ Ｐゴシック" charset="-128"/>
                <a:cs typeface="+mn-cs"/>
              </a:rPr>
              <a:t>user</a:t>
            </a:r>
            <a:r>
              <a:rPr lang="fr-FR" altLang="ja-JP" sz="2400" kern="1200" dirty="0" smtClean="0">
                <a:solidFill>
                  <a:srgbClr val="000000"/>
                </a:solidFill>
                <a:latin typeface="Arial (Body)"/>
                <a:ea typeface="ＭＳ Ｐゴシック" charset="-128"/>
                <a:cs typeface="+mn-cs"/>
              </a:rPr>
              <a:t>’</a:t>
            </a:r>
            <a:r>
              <a:rPr lang="en-US" altLang="en-US" sz="2400" kern="1200" dirty="0" smtClean="0">
                <a:solidFill>
                  <a:srgbClr val="000000"/>
                </a:solidFill>
                <a:latin typeface="Arial (Body)"/>
                <a:ea typeface="ＭＳ Ｐゴシック" charset="-128"/>
                <a:cs typeface="+mn-cs"/>
              </a:rPr>
              <a:t>s </a:t>
            </a:r>
            <a:r>
              <a:rPr lang="en-US" altLang="en-US" sz="2400" kern="1200" dirty="0">
                <a:solidFill>
                  <a:srgbClr val="000000"/>
                </a:solidFill>
                <a:latin typeface="Arial (Body)"/>
                <a:ea typeface="ＭＳ Ｐゴシック" charset="-128"/>
                <a:cs typeface="+mn-cs"/>
              </a:rPr>
              <a:t>statements.</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It had a little memory of what it had said before.</a:t>
            </a:r>
          </a:p>
          <a:p>
            <a:pPr lvl="0" fontAlgn="base">
              <a:spcAft>
                <a:spcPct val="0"/>
              </a:spcAft>
              <a:buSzPts val="2400"/>
              <a:tabLst/>
            </a:pPr>
            <a:r>
              <a:rPr lang="en-US" altLang="en-US" sz="2400" kern="1200" dirty="0">
                <a:solidFill>
                  <a:srgbClr val="000000"/>
                </a:solidFill>
                <a:latin typeface="Arial (Body)"/>
                <a:ea typeface="ＭＳ Ｐゴシック" charset="-128"/>
              </a:rPr>
              <a:t>People really believed it was a real therapist!</a:t>
            </a:r>
          </a:p>
          <a:p>
            <a:pPr marL="741600" lvl="1" indent="-284400" fontAlgn="base">
              <a:spcAft>
                <a:spcPct val="0"/>
              </a:spcAft>
              <a:buSzPts val="2400"/>
              <a:buFontTx/>
              <a:buChar char="‒"/>
            </a:pPr>
            <a:r>
              <a:rPr lang="en-US" altLang="en-US" sz="2400" kern="1200" dirty="0">
                <a:solidFill>
                  <a:srgbClr val="000000"/>
                </a:solidFill>
                <a:latin typeface="Arial (Body)"/>
                <a:ea typeface="ＭＳ Ｐゴシック" charset="-128"/>
                <a:cs typeface="+mn-cs"/>
              </a:rPr>
              <a:t>Convinced Weizenbaum of the dangers of computing.</a:t>
            </a:r>
          </a:p>
        </p:txBody>
      </p:sp>
    </p:spTree>
    <p:extLst>
      <p:ext uri="{BB962C8B-B14F-4D97-AF65-F5344CB8AC3E}">
        <p14:creationId xmlns:p14="http://schemas.microsoft.com/office/powerpoint/2010/main" val="7956956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rPr>
              <a:t>Session with The </a:t>
            </a:r>
            <a:r>
              <a:rPr lang="en-US" altLang="en-US" kern="1200" dirty="0" smtClean="0">
                <a:solidFill>
                  <a:schemeClr val="tx2"/>
                </a:solidFill>
                <a:latin typeface="Times New Roman" panose="02020603050405020304" pitchFamily="18" charset="0"/>
                <a:ea typeface="ＭＳ Ｐゴシック" charset="-128"/>
                <a:cs typeface="Times New Roman" panose="02020603050405020304" pitchFamily="18" charset="0"/>
              </a:rPr>
              <a:t>“Doctor”</a:t>
            </a:r>
            <a:endParaRPr lang="en-US" altLang="en-US" kern="1200" dirty="0">
              <a:solidFill>
                <a:schemeClr val="tx2"/>
              </a:solidFill>
              <a:latin typeface="Times New Roman" panose="02020603050405020304" pitchFamily="18" charset="0"/>
              <a:ea typeface="ＭＳ Ｐゴシック" charset="-128"/>
              <a:cs typeface="Times New Roman" panose="02020603050405020304" pitchFamily="18" charset="0"/>
            </a:endParaRPr>
          </a:p>
        </p:txBody>
      </p:sp>
      <p:pic>
        <p:nvPicPr>
          <p:cNvPr id="6" name="Picture 5" descr="Computer code and output. The code has 3 lines. The lines read as follows. Line 1. right angle bracket right angle bracket right angle bracket My mother bothers me. The corresponding output reads, Tell me something about your family. Line 2. right angle bracket right angle bracket right angle bracket My father was a caterpillar. The corresponding output reads, You seem to dwell on your family. Line 3. right angle bracket right angle bracket right angle bracket My job isn’t good either. The corresponding output reads, Is it because of your plans that you say your job is not good either?"/>
          <p:cNvPicPr>
            <a:picLocks noChangeAspect="1"/>
          </p:cNvPicPr>
          <p:nvPr/>
        </p:nvPicPr>
        <p:blipFill rotWithShape="1">
          <a:blip r:embed="rId2"/>
          <a:srcRect l="2018" t="3768" r="2146" b="4702"/>
          <a:stretch/>
        </p:blipFill>
        <p:spPr>
          <a:xfrm>
            <a:off x="548040" y="1600201"/>
            <a:ext cx="7761189" cy="3380202"/>
          </a:xfrm>
          <a:prstGeom prst="rect">
            <a:avLst/>
          </a:prstGeom>
        </p:spPr>
      </p:pic>
      <p:sp>
        <p:nvSpPr>
          <p:cNvPr id="4" name="Text Placeholder 3"/>
          <p:cNvSpPr>
            <a:spLocks noGrp="1"/>
          </p:cNvSpPr>
          <p:nvPr>
            <p:ph type="body" idx="1"/>
          </p:nvPr>
        </p:nvSpPr>
        <p:spPr>
          <a:xfrm>
            <a:off x="457200" y="5542614"/>
            <a:ext cx="8229600" cy="396240"/>
          </a:xfrm>
        </p:spPr>
        <p:txBody>
          <a:bodyPr wrap="square" lIns="91425" tIns="91425" rIns="91425" bIns="91425" anchor="ctr">
            <a:noAutofit/>
          </a:bodyPr>
          <a:lstStyle/>
          <a:p>
            <a:pPr marL="0" lvl="0" indent="0" eaLnBrk="0" fontAlgn="base" hangingPunct="0">
              <a:spcBef>
                <a:spcPct val="0"/>
              </a:spcBef>
              <a:spcAft>
                <a:spcPct val="0"/>
              </a:spcAft>
              <a:buSzPts val="2400"/>
              <a:buNone/>
              <a:defRPr/>
            </a:pPr>
            <a:r>
              <a:rPr lang="en-US" sz="2400" b="1" kern="1200" dirty="0">
                <a:solidFill>
                  <a:srgbClr val="000000"/>
                </a:solidFill>
                <a:latin typeface="Arial (Body)"/>
                <a:ea typeface="ＭＳ Ｐゴシック" charset="-128"/>
                <a:cs typeface="+mn-cs"/>
              </a:rPr>
              <a:t>Note that this is all generated automatically.</a:t>
            </a:r>
          </a:p>
        </p:txBody>
      </p:sp>
    </p:spTree>
    <p:extLst>
      <p:ext uri="{BB962C8B-B14F-4D97-AF65-F5344CB8AC3E}">
        <p14:creationId xmlns:p14="http://schemas.microsoft.com/office/powerpoint/2010/main" val="42799749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0"/>
              </a:spcBef>
              <a:buClrTx/>
              <a:defRPr/>
            </a:pPr>
            <a:r>
              <a:rPr lang="en-US" kern="1200" dirty="0">
                <a:solidFill>
                  <a:schemeClr val="tx2"/>
                </a:solidFill>
                <a:latin typeface="Times New Roman" panose="02020603050405020304" pitchFamily="18" charset="0"/>
                <a:ea typeface="ＭＳ Ｐゴシック" charset="0"/>
                <a:cs typeface="Times New Roman" panose="02020603050405020304" pitchFamily="18" charset="0"/>
              </a:rPr>
              <a:t>Many Other Python Standard Libraries</a:t>
            </a:r>
          </a:p>
        </p:txBody>
      </p:sp>
      <p:sp>
        <p:nvSpPr>
          <p:cNvPr id="3" name="Text Placeholder 2"/>
          <p:cNvSpPr>
            <a:spLocks noGrp="1"/>
          </p:cNvSpPr>
          <p:nvPr>
            <p:ph type="body" idx="1"/>
          </p:nvPr>
        </p:nvSpPr>
        <p:spPr>
          <a:xfrm>
            <a:off x="457200" y="1600201"/>
            <a:ext cx="8229600" cy="3361544"/>
          </a:xfrm>
        </p:spPr>
        <p:txBody>
          <a:bodyPr wrap="square" lIns="91425" tIns="91425" rIns="91425" bIns="91425" anchor="ctr">
            <a:noAutofit/>
          </a:bodyPr>
          <a:lstStyle/>
          <a:p>
            <a:pPr lvl="0">
              <a:spcAft>
                <a:spcPct val="0"/>
              </a:spcAft>
              <a:defRPr/>
            </a:pPr>
            <a:r>
              <a:rPr lang="en-US" sz="2000" b="1" kern="1200" dirty="0" smtClean="0">
                <a:solidFill>
                  <a:srgbClr val="000000"/>
                </a:solidFill>
                <a:latin typeface="Arial (Body)"/>
                <a:ea typeface="ＭＳ Ｐゴシック" charset="0"/>
                <a:cs typeface="+mn-cs"/>
              </a:rPr>
              <a:t>datetime</a:t>
            </a:r>
            <a:r>
              <a:rPr lang="en-US" sz="2000" kern="1200" dirty="0" smtClean="0">
                <a:solidFill>
                  <a:srgbClr val="000000"/>
                </a:solidFill>
                <a:latin typeface="Arial (Body)"/>
                <a:ea typeface="ＭＳ Ｐゴシック" charset="0"/>
                <a:cs typeface="+mn-cs"/>
              </a:rPr>
              <a:t> </a:t>
            </a:r>
            <a:r>
              <a:rPr lang="en-US" sz="2000" kern="1200" dirty="0">
                <a:solidFill>
                  <a:srgbClr val="000000"/>
                </a:solidFill>
                <a:latin typeface="Arial (Body)"/>
                <a:ea typeface="ＭＳ Ｐゴシック" charset="0"/>
                <a:cs typeface="+mn-cs"/>
              </a:rPr>
              <a:t>and </a:t>
            </a:r>
            <a:r>
              <a:rPr lang="en-US" sz="2000" b="1" kern="1200" dirty="0">
                <a:solidFill>
                  <a:srgbClr val="000000"/>
                </a:solidFill>
                <a:latin typeface="Arial (Body)"/>
                <a:ea typeface="ＭＳ Ｐゴシック" charset="0"/>
                <a:cs typeface="+mn-cs"/>
              </a:rPr>
              <a:t>calendar</a:t>
            </a:r>
            <a:r>
              <a:rPr lang="en-US" sz="2000" kern="1200" dirty="0">
                <a:solidFill>
                  <a:srgbClr val="000000"/>
                </a:solidFill>
                <a:latin typeface="Arial (Body)"/>
                <a:ea typeface="ＭＳ Ｐゴシック" charset="0"/>
                <a:cs typeface="+mn-cs"/>
              </a:rPr>
              <a:t> know about dates.</a:t>
            </a:r>
          </a:p>
          <a:p>
            <a:pPr marL="741600" lvl="1" indent="-284400">
              <a:spcAft>
                <a:spcPct val="0"/>
              </a:spcAft>
              <a:buSzPts val="2400"/>
              <a:defRPr/>
            </a:pPr>
            <a:r>
              <a:rPr lang="en-US" sz="2000" kern="1200" dirty="0">
                <a:solidFill>
                  <a:srgbClr val="000000"/>
                </a:solidFill>
                <a:latin typeface="Arial (Body)"/>
                <a:ea typeface="ＭＳ Ｐゴシック" charset="0"/>
                <a:cs typeface="+mn-cs"/>
              </a:rPr>
              <a:t>What day of the week was the </a:t>
            </a:r>
            <a:r>
              <a:rPr lang="en-US" sz="2000" kern="1200" dirty="0" smtClean="0">
                <a:solidFill>
                  <a:srgbClr val="000000"/>
                </a:solidFill>
                <a:latin typeface="Arial (Body)"/>
                <a:ea typeface="ＭＳ Ｐゴシック" charset="0"/>
                <a:cs typeface="+mn-cs"/>
              </a:rPr>
              <a:t>U</a:t>
            </a:r>
            <a:r>
              <a:rPr lang="en-US" sz="100" kern="1200" dirty="0" smtClean="0">
                <a:solidFill>
                  <a:srgbClr val="000000"/>
                </a:solidFill>
                <a:latin typeface="Arial (Body)"/>
                <a:ea typeface="ＭＳ Ｐゴシック" charset="0"/>
                <a:cs typeface="+mn-cs"/>
              </a:rPr>
              <a:t> </a:t>
            </a:r>
            <a:r>
              <a:rPr lang="en-US" sz="2000" kern="1200" dirty="0" smtClean="0">
                <a:solidFill>
                  <a:srgbClr val="000000"/>
                </a:solidFill>
                <a:latin typeface="Arial (Body)"/>
                <a:ea typeface="ＭＳ Ｐゴシック" charset="0"/>
                <a:cs typeface="+mn-cs"/>
              </a:rPr>
              <a:t>S Declaration </a:t>
            </a:r>
            <a:r>
              <a:rPr lang="en-US" sz="2000" kern="1200" dirty="0">
                <a:solidFill>
                  <a:srgbClr val="000000"/>
                </a:solidFill>
                <a:latin typeface="Arial (Body)"/>
                <a:ea typeface="ＭＳ Ｐゴシック" charset="0"/>
                <a:cs typeface="+mn-cs"/>
              </a:rPr>
              <a:t>of Independence signed? Thursday.</a:t>
            </a:r>
          </a:p>
          <a:p>
            <a:pPr lvl="0">
              <a:spcAft>
                <a:spcPct val="0"/>
              </a:spcAft>
              <a:defRPr/>
            </a:pPr>
            <a:r>
              <a:rPr lang="en-US" sz="2000" b="1" kern="1200" dirty="0">
                <a:solidFill>
                  <a:srgbClr val="000000"/>
                </a:solidFill>
                <a:latin typeface="Arial (Body)"/>
                <a:ea typeface="ＭＳ Ｐゴシック" charset="0"/>
                <a:cs typeface="+mn-cs"/>
              </a:rPr>
              <a:t>math</a:t>
            </a:r>
            <a:r>
              <a:rPr lang="en-US" sz="2000" kern="1200" dirty="0">
                <a:solidFill>
                  <a:srgbClr val="000000"/>
                </a:solidFill>
                <a:latin typeface="Arial (Body)"/>
                <a:ea typeface="ＭＳ Ｐゴシック" charset="0"/>
                <a:cs typeface="+mn-cs"/>
              </a:rPr>
              <a:t> knows about sin() and </a:t>
            </a:r>
            <a:r>
              <a:rPr lang="en-US" sz="2000" kern="1200" dirty="0" smtClean="0">
                <a:solidFill>
                  <a:srgbClr val="000000"/>
                </a:solidFill>
                <a:latin typeface="Arial (Body)"/>
                <a:ea typeface="ＭＳ Ｐゴシック" charset="0"/>
                <a:cs typeface="+mn-cs"/>
              </a:rPr>
              <a:t>s</a:t>
            </a:r>
            <a:r>
              <a:rPr lang="en-US" sz="100" kern="1200" dirty="0" smtClean="0">
                <a:solidFill>
                  <a:srgbClr val="000000"/>
                </a:solidFill>
                <a:latin typeface="Arial (Body)"/>
                <a:ea typeface="ＭＳ Ｐゴシック" charset="0"/>
                <a:cs typeface="+mn-cs"/>
              </a:rPr>
              <a:t> </a:t>
            </a:r>
            <a:r>
              <a:rPr lang="en-US" sz="2000" kern="1200" dirty="0" smtClean="0">
                <a:solidFill>
                  <a:srgbClr val="000000"/>
                </a:solidFill>
                <a:latin typeface="Arial (Body)"/>
                <a:ea typeface="ＭＳ Ｐゴシック" charset="0"/>
                <a:cs typeface="+mn-cs"/>
              </a:rPr>
              <a:t>q</a:t>
            </a:r>
            <a:r>
              <a:rPr lang="en-US" sz="100" kern="1200" dirty="0" smtClean="0">
                <a:solidFill>
                  <a:srgbClr val="000000"/>
                </a:solidFill>
                <a:latin typeface="Arial (Body)"/>
                <a:ea typeface="ＭＳ Ｐゴシック" charset="0"/>
                <a:cs typeface="+mn-cs"/>
              </a:rPr>
              <a:t> </a:t>
            </a:r>
            <a:r>
              <a:rPr lang="en-US" sz="2000" kern="1200" dirty="0" smtClean="0">
                <a:solidFill>
                  <a:srgbClr val="000000"/>
                </a:solidFill>
                <a:latin typeface="Arial (Body)"/>
                <a:ea typeface="ＭＳ Ｐゴシック" charset="0"/>
                <a:cs typeface="+mn-cs"/>
              </a:rPr>
              <a:t>r</a:t>
            </a:r>
            <a:r>
              <a:rPr lang="en-US" sz="100" kern="1200" dirty="0" smtClean="0">
                <a:solidFill>
                  <a:srgbClr val="000000"/>
                </a:solidFill>
                <a:latin typeface="Arial (Body)"/>
                <a:ea typeface="ＭＳ Ｐゴシック" charset="0"/>
                <a:cs typeface="+mn-cs"/>
              </a:rPr>
              <a:t> </a:t>
            </a:r>
            <a:r>
              <a:rPr lang="en-US" sz="2000" kern="1200" dirty="0" smtClean="0">
                <a:solidFill>
                  <a:srgbClr val="000000"/>
                </a:solidFill>
                <a:latin typeface="Arial (Body)"/>
                <a:ea typeface="ＭＳ Ｐゴシック" charset="0"/>
                <a:cs typeface="+mn-cs"/>
              </a:rPr>
              <a:t>t()</a:t>
            </a:r>
            <a:endParaRPr lang="en-US" sz="2000" kern="1200" dirty="0">
              <a:solidFill>
                <a:srgbClr val="000000"/>
              </a:solidFill>
              <a:latin typeface="Arial (Body)"/>
              <a:ea typeface="ＭＳ Ｐゴシック" charset="0"/>
              <a:cs typeface="+mn-cs"/>
            </a:endParaRPr>
          </a:p>
          <a:p>
            <a:pPr lvl="0">
              <a:spcAft>
                <a:spcPct val="0"/>
              </a:spcAft>
              <a:defRPr/>
            </a:pPr>
            <a:r>
              <a:rPr lang="en-US" sz="2000" b="1" kern="1200" dirty="0">
                <a:solidFill>
                  <a:srgbClr val="000000"/>
                </a:solidFill>
                <a:latin typeface="Arial (Body)"/>
                <a:ea typeface="ＭＳ Ｐゴシック" charset="0"/>
                <a:cs typeface="+mn-cs"/>
              </a:rPr>
              <a:t>zipfile</a:t>
            </a:r>
            <a:r>
              <a:rPr lang="en-US" sz="2000" kern="1200" dirty="0">
                <a:solidFill>
                  <a:srgbClr val="000000"/>
                </a:solidFill>
                <a:latin typeface="Arial (Body)"/>
                <a:ea typeface="ＭＳ Ｐゴシック" charset="0"/>
                <a:cs typeface="+mn-cs"/>
              </a:rPr>
              <a:t> knows how to make and read .zip files</a:t>
            </a:r>
          </a:p>
          <a:p>
            <a:pPr lvl="0">
              <a:spcAft>
                <a:spcPct val="0"/>
              </a:spcAft>
              <a:defRPr/>
            </a:pPr>
            <a:r>
              <a:rPr lang="en-US" sz="2000" b="1" kern="1200" dirty="0">
                <a:solidFill>
                  <a:srgbClr val="000000"/>
                </a:solidFill>
                <a:latin typeface="Arial (Body)"/>
                <a:ea typeface="ＭＳ Ｐゴシック" charset="0"/>
                <a:cs typeface="+mn-cs"/>
              </a:rPr>
              <a:t>email</a:t>
            </a:r>
            <a:r>
              <a:rPr lang="en-US" sz="2000" kern="1200" dirty="0">
                <a:solidFill>
                  <a:srgbClr val="000000"/>
                </a:solidFill>
                <a:latin typeface="Arial (Body)"/>
                <a:ea typeface="ＭＳ Ｐゴシック" charset="0"/>
                <a:cs typeface="+mn-cs"/>
              </a:rPr>
              <a:t> lets you (really!) build your own spam program, or filter spam, or build an email tool for yourself.</a:t>
            </a:r>
          </a:p>
          <a:p>
            <a:pPr lvl="0">
              <a:spcAft>
                <a:spcPct val="0"/>
              </a:spcAft>
              <a:defRPr/>
            </a:pPr>
            <a:r>
              <a:rPr lang="en-US" sz="2000" b="1" kern="1200" dirty="0" smtClean="0">
                <a:solidFill>
                  <a:srgbClr val="000000"/>
                </a:solidFill>
                <a:latin typeface="Arial (Body)"/>
                <a:ea typeface="ＭＳ Ｐゴシック" charset="0"/>
                <a:cs typeface="+mn-cs"/>
              </a:rPr>
              <a:t>Simple</a:t>
            </a:r>
            <a:r>
              <a:rPr lang="en-US" sz="100" b="1" kern="1200" dirty="0" smtClean="0">
                <a:solidFill>
                  <a:srgbClr val="000000"/>
                </a:solidFill>
                <a:latin typeface="Arial (Body)"/>
                <a:ea typeface="ＭＳ Ｐゴシック" charset="0"/>
                <a:cs typeface="+mn-cs"/>
              </a:rPr>
              <a:t> </a:t>
            </a:r>
            <a:r>
              <a:rPr lang="en-US" sz="2000" b="1" kern="1200" dirty="0" smtClean="0">
                <a:solidFill>
                  <a:srgbClr val="000000"/>
                </a:solidFill>
                <a:latin typeface="Arial (Body)"/>
                <a:ea typeface="ＭＳ Ｐゴシック" charset="0"/>
                <a:cs typeface="+mn-cs"/>
              </a:rPr>
              <a:t>H</a:t>
            </a:r>
            <a:r>
              <a:rPr lang="en-US" sz="100" b="1" kern="1200" dirty="0" smtClean="0">
                <a:solidFill>
                  <a:srgbClr val="000000"/>
                </a:solidFill>
                <a:latin typeface="Arial (Body)"/>
                <a:ea typeface="ＭＳ Ｐゴシック" charset="0"/>
                <a:cs typeface="+mn-cs"/>
              </a:rPr>
              <a:t> </a:t>
            </a:r>
            <a:r>
              <a:rPr lang="en-US" sz="2000" b="1" kern="1200" dirty="0" smtClean="0">
                <a:solidFill>
                  <a:srgbClr val="000000"/>
                </a:solidFill>
                <a:latin typeface="Arial (Body)"/>
                <a:ea typeface="ＭＳ Ｐゴシック" charset="0"/>
                <a:cs typeface="+mn-cs"/>
              </a:rPr>
              <a:t>T</a:t>
            </a:r>
            <a:r>
              <a:rPr lang="en-US" sz="100" b="1" kern="1200" dirty="0" smtClean="0">
                <a:solidFill>
                  <a:srgbClr val="000000"/>
                </a:solidFill>
                <a:latin typeface="Arial (Body)"/>
                <a:ea typeface="ＭＳ Ｐゴシック" charset="0"/>
                <a:cs typeface="+mn-cs"/>
              </a:rPr>
              <a:t> </a:t>
            </a:r>
            <a:r>
              <a:rPr lang="en-US" sz="2000" b="1" kern="1200" dirty="0" smtClean="0">
                <a:solidFill>
                  <a:srgbClr val="000000"/>
                </a:solidFill>
                <a:latin typeface="Arial (Body)"/>
                <a:ea typeface="ＭＳ Ｐゴシック" charset="0"/>
                <a:cs typeface="+mn-cs"/>
              </a:rPr>
              <a:t>T</a:t>
            </a:r>
            <a:r>
              <a:rPr lang="en-US" sz="100" b="1" kern="1200" dirty="0" smtClean="0">
                <a:solidFill>
                  <a:srgbClr val="000000"/>
                </a:solidFill>
                <a:latin typeface="Arial (Body)"/>
                <a:ea typeface="ＭＳ Ｐゴシック" charset="0"/>
                <a:cs typeface="+mn-cs"/>
              </a:rPr>
              <a:t> </a:t>
            </a:r>
            <a:r>
              <a:rPr lang="en-US" sz="2000" b="1" kern="1200" dirty="0" smtClean="0">
                <a:solidFill>
                  <a:srgbClr val="000000"/>
                </a:solidFill>
                <a:latin typeface="Arial (Body)"/>
                <a:ea typeface="ＭＳ Ｐゴシック" charset="0"/>
                <a:cs typeface="+mn-cs"/>
              </a:rPr>
              <a:t>P</a:t>
            </a:r>
            <a:r>
              <a:rPr lang="en-US" sz="100" b="1" kern="1200" dirty="0" smtClean="0">
                <a:solidFill>
                  <a:srgbClr val="000000"/>
                </a:solidFill>
                <a:latin typeface="Arial (Body)"/>
                <a:ea typeface="ＭＳ Ｐゴシック" charset="0"/>
                <a:cs typeface="+mn-cs"/>
              </a:rPr>
              <a:t> </a:t>
            </a:r>
            <a:r>
              <a:rPr lang="en-US" sz="2000" b="1" kern="1200" dirty="0" smtClean="0">
                <a:solidFill>
                  <a:srgbClr val="000000"/>
                </a:solidFill>
                <a:latin typeface="Arial (Body)"/>
                <a:ea typeface="ＭＳ Ｐゴシック" charset="0"/>
                <a:cs typeface="+mn-cs"/>
              </a:rPr>
              <a:t>Server</a:t>
            </a:r>
            <a:r>
              <a:rPr lang="en-US" sz="2000" kern="1200" dirty="0" smtClean="0">
                <a:solidFill>
                  <a:srgbClr val="000000"/>
                </a:solidFill>
                <a:latin typeface="Arial (Body)"/>
                <a:ea typeface="ＭＳ Ｐゴシック" charset="0"/>
                <a:cs typeface="+mn-cs"/>
              </a:rPr>
              <a:t> is a complete working Web server.</a:t>
            </a:r>
            <a:endParaRPr lang="en-US" sz="2000" kern="1200" dirty="0">
              <a:solidFill>
                <a:srgbClr val="000000"/>
              </a:solidFill>
              <a:latin typeface="Arial (Body)"/>
              <a:ea typeface="ＭＳ Ｐゴシック" charset="0"/>
              <a:cs typeface="+mn-cs"/>
            </a:endParaRPr>
          </a:p>
        </p:txBody>
      </p:sp>
      <p:pic>
        <p:nvPicPr>
          <p:cNvPr id="5" name="Picture 2" descr="Computer code. The code has 4 lines. The lines read as follows. Line 1. right angle bracket right angle bracket right angle bracket from date time import asterisk. Line 2. right angle bracket right angle bracket right angle bracket independence equals date left parenthesis 1776, 7, 4 right parenthesis. Line 3. right angle bracket right angle bracket right angle bracket independence period weekday left parenthesis right parenthesis. The corresponding output reads, 3. Line 4. right angle bracket right angle bracket right angle bracket hash 0 is Monday, so 3 is Thurs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457" y="5133872"/>
            <a:ext cx="3539836" cy="114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297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fontAlgn="base">
              <a:spcBef>
                <a:spcPct val="0"/>
              </a:spcBef>
              <a:spcAft>
                <a:spcPct val="0"/>
              </a:spcAft>
              <a:buClrTx/>
            </a:pPr>
            <a:r>
              <a:rPr lang="en-US" altLang="en-US" kern="1200" dirty="0">
                <a:latin typeface="Times New Roman" panose="02020603050405020304" pitchFamily="18" charset="0"/>
                <a:ea typeface="ＭＳ Ｐゴシック" charset="-128"/>
              </a:rPr>
              <a:t>Getting Parts of Strings </a:t>
            </a:r>
            <a:r>
              <a:rPr lang="en-US" altLang="en-US" sz="2000" b="0" kern="1200" dirty="0">
                <a:latin typeface="Times New Roman" panose="02020603050405020304" pitchFamily="18" charset="0"/>
                <a:ea typeface="ＭＳ Ｐゴシック" charset="-128"/>
              </a:rPr>
              <a:t>(1 of 2)</a:t>
            </a:r>
          </a:p>
        </p:txBody>
      </p:sp>
      <p:sp>
        <p:nvSpPr>
          <p:cNvPr id="3" name="Text Placeholder 2"/>
          <p:cNvSpPr>
            <a:spLocks noGrp="1"/>
          </p:cNvSpPr>
          <p:nvPr>
            <p:ph type="body" idx="1"/>
          </p:nvPr>
        </p:nvSpPr>
        <p:spPr/>
        <p:txBody>
          <a:bodyPr wrap="square" lIns="91425" tIns="91425" rIns="91425" bIns="91425">
            <a:noAutofit/>
          </a:bodyPr>
          <a:lstStyle/>
          <a:p>
            <a:pPr lvl="0" fontAlgn="base">
              <a:spcAft>
                <a:spcPct val="0"/>
              </a:spcAft>
              <a:buSzPts val="2400"/>
              <a:tabLst/>
            </a:pPr>
            <a:r>
              <a:rPr lang="en-US" altLang="en-US" sz="2400" kern="1200" dirty="0">
                <a:solidFill>
                  <a:srgbClr val="000000"/>
                </a:solidFill>
                <a:latin typeface="+mn-lt"/>
                <a:ea typeface="ＭＳ Ｐゴシック" charset="-128"/>
              </a:rPr>
              <a:t>We use the square bracket </a:t>
            </a:r>
            <a:r>
              <a:rPr lang="en-US" altLang="ja-JP" sz="2400" kern="1200" dirty="0" smtClean="0">
                <a:solidFill>
                  <a:srgbClr val="000000"/>
                </a:solidFill>
                <a:latin typeface="+mn-lt"/>
                <a:ea typeface="ＭＳ Ｐゴシック" charset="-128"/>
              </a:rPr>
              <a:t>“[]” </a:t>
            </a:r>
            <a:r>
              <a:rPr lang="en-US" altLang="ja-JP" sz="2400" kern="1200" dirty="0">
                <a:solidFill>
                  <a:srgbClr val="000000"/>
                </a:solidFill>
                <a:latin typeface="+mn-lt"/>
                <a:ea typeface="ＭＳ Ｐゴシック" charset="-128"/>
              </a:rPr>
              <a:t>notation to get parts of strings.</a:t>
            </a:r>
          </a:p>
          <a:p>
            <a:pPr lvl="0" fontAlgn="base">
              <a:spcAft>
                <a:spcPct val="0"/>
              </a:spcAft>
              <a:buSzPts val="2400"/>
              <a:tabLst/>
            </a:pPr>
            <a:r>
              <a:rPr lang="en-US" altLang="en-US" sz="2400" kern="1200" dirty="0">
                <a:solidFill>
                  <a:srgbClr val="000000"/>
                </a:solidFill>
                <a:latin typeface="+mn-lt"/>
                <a:ea typeface="ＭＳ Ｐゴシック" charset="-128"/>
              </a:rPr>
              <a:t>string[n] gives you the n</a:t>
            </a:r>
            <a:r>
              <a:rPr lang="en-US" altLang="en-US" sz="2400" kern="1200" baseline="30000" dirty="0">
                <a:solidFill>
                  <a:srgbClr val="000000"/>
                </a:solidFill>
                <a:latin typeface="+mn-lt"/>
                <a:ea typeface="ＭＳ Ｐゴシック" charset="-128"/>
              </a:rPr>
              <a:t>th</a:t>
            </a:r>
            <a:r>
              <a:rPr lang="en-US" altLang="en-US" sz="2400" kern="1200" dirty="0">
                <a:solidFill>
                  <a:srgbClr val="000000"/>
                </a:solidFill>
                <a:latin typeface="+mn-lt"/>
                <a:ea typeface="ＭＳ Ｐゴシック" charset="-128"/>
              </a:rPr>
              <a:t> character in the string</a:t>
            </a:r>
          </a:p>
          <a:p>
            <a:pPr lvl="0" fontAlgn="base">
              <a:spcAft>
                <a:spcPct val="0"/>
              </a:spcAft>
              <a:buSzPts val="2400"/>
              <a:tabLst/>
            </a:pPr>
            <a:r>
              <a:rPr lang="en-US" altLang="en-US" sz="2400" kern="1200" dirty="0">
                <a:solidFill>
                  <a:srgbClr val="000000"/>
                </a:solidFill>
                <a:latin typeface="+mn-lt"/>
                <a:ea typeface="ＭＳ Ｐゴシック" charset="-128"/>
              </a:rPr>
              <a:t>string[n:m] gives you the n</a:t>
            </a:r>
            <a:r>
              <a:rPr lang="en-US" altLang="en-US" sz="2400" kern="1200" baseline="30000" dirty="0">
                <a:solidFill>
                  <a:srgbClr val="000000"/>
                </a:solidFill>
                <a:latin typeface="+mn-lt"/>
                <a:ea typeface="ＭＳ Ｐゴシック" charset="-128"/>
              </a:rPr>
              <a:t>th</a:t>
            </a:r>
            <a:r>
              <a:rPr lang="en-US" altLang="en-US" sz="2400" kern="1200" dirty="0">
                <a:solidFill>
                  <a:srgbClr val="000000"/>
                </a:solidFill>
                <a:latin typeface="+mn-lt"/>
                <a:ea typeface="ＭＳ Ｐゴシック" charset="-128"/>
              </a:rPr>
              <a:t> up to (but not including) the </a:t>
            </a:r>
            <a:r>
              <a:rPr lang="en-US" altLang="en-US" sz="2400" kern="1200" dirty="0" smtClean="0">
                <a:solidFill>
                  <a:srgbClr val="000000"/>
                </a:solidFill>
                <a:latin typeface="+mn-lt"/>
                <a:ea typeface="ＭＳ Ｐゴシック" charset="-128"/>
              </a:rPr>
              <a:t>m</a:t>
            </a:r>
            <a:r>
              <a:rPr lang="en-US" altLang="en-US" sz="2400" kern="1200" baseline="30000" dirty="0" smtClean="0">
                <a:solidFill>
                  <a:srgbClr val="000000"/>
                </a:solidFill>
                <a:latin typeface="+mn-lt"/>
                <a:ea typeface="ＭＳ Ｐゴシック" charset="-128"/>
              </a:rPr>
              <a:t>th</a:t>
            </a:r>
            <a:r>
              <a:rPr lang="en-US" altLang="en-US" sz="2400" kern="1200" dirty="0" smtClean="0">
                <a:solidFill>
                  <a:srgbClr val="000000"/>
                </a:solidFill>
                <a:latin typeface="+mn-lt"/>
                <a:ea typeface="ＭＳ Ｐゴシック" charset="-128"/>
              </a:rPr>
              <a:t> </a:t>
            </a:r>
            <a:r>
              <a:rPr lang="en-US" altLang="en-US" sz="2400" kern="1200" dirty="0">
                <a:solidFill>
                  <a:srgbClr val="000000"/>
                </a:solidFill>
                <a:latin typeface="+mn-lt"/>
                <a:ea typeface="ＭＳ Ｐゴシック" charset="-128"/>
              </a:rPr>
              <a:t>character.</a:t>
            </a:r>
          </a:p>
        </p:txBody>
      </p:sp>
    </p:spTree>
    <p:extLst>
      <p:ext uri="{BB962C8B-B14F-4D97-AF65-F5344CB8AC3E}">
        <p14:creationId xmlns:p14="http://schemas.microsoft.com/office/powerpoint/2010/main" val="3361242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9663</TotalTime>
  <Words>3519</Words>
  <Application>Microsoft Office PowerPoint</Application>
  <PresentationFormat>On-screen Show (4:3)</PresentationFormat>
  <Paragraphs>334</Paragraphs>
  <Slides>87</Slides>
  <Notes>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87</vt:i4>
      </vt:variant>
    </vt:vector>
  </HeadingPairs>
  <TitlesOfParts>
    <vt:vector size="99" baseType="lpstr">
      <vt:lpstr>ＭＳ Ｐゴシック</vt:lpstr>
      <vt:lpstr>Arial</vt:lpstr>
      <vt:lpstr>Arial (Body)</vt:lpstr>
      <vt:lpstr>Constantia</vt:lpstr>
      <vt:lpstr>MS Reference Sans Serif</vt:lpstr>
      <vt:lpstr>Noto Sans Symbols</vt:lpstr>
      <vt:lpstr>Times New Roman</vt:lpstr>
      <vt:lpstr>Verdana</vt:lpstr>
      <vt:lpstr>Wingdings 2</vt:lpstr>
      <vt:lpstr>508 Lecture</vt:lpstr>
      <vt:lpstr>1_508 Lecture</vt:lpstr>
      <vt:lpstr>Equation</vt:lpstr>
      <vt:lpstr>Introduction to Computing and Programming in Python™: A Multimedia Approach</vt:lpstr>
      <vt:lpstr>Learning Objectives (1 of 2)</vt:lpstr>
      <vt:lpstr>Learning Objectives (2 of 2)</vt:lpstr>
      <vt:lpstr>Text</vt:lpstr>
      <vt:lpstr>Strings</vt:lpstr>
      <vt:lpstr>Why Would You Want to Use Triple Quotes?</vt:lpstr>
      <vt:lpstr>Remember This Function (1 of 2)</vt:lpstr>
      <vt:lpstr>Remember This Function (2 of 2)</vt:lpstr>
      <vt:lpstr>Getting Parts of Strings (1 of 2)</vt:lpstr>
      <vt:lpstr>Getting Parts of Strings (2 of 2)</vt:lpstr>
      <vt:lpstr>Start and End Assumed if not There</vt:lpstr>
      <vt:lpstr>Dot Notation</vt:lpstr>
      <vt:lpstr>Capitalize is a Method Known Only to Strings</vt:lpstr>
      <vt:lpstr>Useful string methods</vt:lpstr>
      <vt:lpstr>Consider This Function (1 of 2)</vt:lpstr>
      <vt:lpstr>Consider This Function (2 of 2)</vt:lpstr>
      <vt:lpstr>Demonstrating Startswith</vt:lpstr>
      <vt:lpstr>Demonstrating Endswith</vt:lpstr>
      <vt:lpstr>Demonstrating Find</vt:lpstr>
      <vt:lpstr>Interesting String Methods</vt:lpstr>
      <vt:lpstr>Replace Method</vt:lpstr>
      <vt:lpstr>Strings are Sequences</vt:lpstr>
      <vt:lpstr>Lists</vt:lpstr>
      <vt:lpstr>Demonstrating Lists</vt:lpstr>
      <vt:lpstr>Useful Methods to Use with Lists: But These Don’t Work with Strings</vt:lpstr>
      <vt:lpstr>Converting from Strings to Lists</vt:lpstr>
      <vt:lpstr>Extended Split Example</vt:lpstr>
      <vt:lpstr>Running the Phonebook</vt:lpstr>
      <vt:lpstr>Strings Have no Font</vt:lpstr>
      <vt:lpstr>Encoding Font Information</vt:lpstr>
      <vt:lpstr>How Do We Encode All That?</vt:lpstr>
      <vt:lpstr>What Can We Do with All This?</vt:lpstr>
      <vt:lpstr>Files: Places to Put Strings and Other Stuff</vt:lpstr>
      <vt:lpstr>Directories</vt:lpstr>
      <vt:lpstr>We Call This Structure A “Tree”</vt:lpstr>
      <vt:lpstr>Why Do I Care About All This?</vt:lpstr>
      <vt:lpstr>Using Lists to Represent</vt:lpstr>
      <vt:lpstr>How to Open a File</vt:lpstr>
      <vt:lpstr>Methods on Files: Open Returns a File Object</vt:lpstr>
      <vt:lpstr>Reading a File</vt:lpstr>
      <vt:lpstr>Reading a File by Lines</vt:lpstr>
      <vt:lpstr>Silly Example of Writing a File</vt:lpstr>
      <vt:lpstr>How You Get Spam</vt:lpstr>
      <vt:lpstr>Trying out our spam generator</vt:lpstr>
      <vt:lpstr>Writing a Program to Write Programs</vt:lpstr>
      <vt:lpstr>Changing the Little Program Automatically</vt:lpstr>
      <vt:lpstr>ChangeLittle(“Sample.py”, “Here is a Sample of Changing a Program”)</vt:lpstr>
      <vt:lpstr>That’s How Vector-Based Drawing Programs Work!</vt:lpstr>
      <vt:lpstr>Finding Data on the Internet</vt:lpstr>
      <vt:lpstr>Example: Finding the Nucleotide Sequence</vt:lpstr>
      <vt:lpstr>What the Data Looks Like</vt:lpstr>
      <vt:lpstr>How Are We Going to Do It?</vt:lpstr>
      <vt:lpstr>The Code That Does It</vt:lpstr>
      <vt:lpstr>Why −1?</vt:lpstr>
      <vt:lpstr>Running the Program</vt:lpstr>
      <vt:lpstr>Example: Get the Temperature</vt:lpstr>
      <vt:lpstr>The Internet is Mostly Text</vt:lpstr>
      <vt:lpstr>Where’s the Temperature?</vt:lpstr>
      <vt:lpstr>We Can Use the Same Algorithm We’ve Seen Previously</vt:lpstr>
      <vt:lpstr>Finding the Temperature</vt:lpstr>
      <vt:lpstr>C S V Data</vt:lpstr>
      <vt:lpstr>Find a State’s Population</vt:lpstr>
      <vt:lpstr>Adding New Capabilities: Modules</vt:lpstr>
      <vt:lpstr>Python’s Standard Library</vt:lpstr>
      <vt:lpstr>Accessing Pieces of a Module</vt:lpstr>
      <vt:lpstr>The O S Module</vt:lpstr>
      <vt:lpstr>Using o s.listdir</vt:lpstr>
      <vt:lpstr>Writing a Program to Title Pictures</vt:lpstr>
      <vt:lpstr>Titling Pictures</vt:lpstr>
      <vt:lpstr>Okay, That Didn’t Work</vt:lpstr>
      <vt:lpstr>Why Not?</vt:lpstr>
      <vt:lpstr>Creating Paths</vt:lpstr>
      <vt:lpstr>A Working Titling Program</vt:lpstr>
      <vt:lpstr>Showing It Work</vt:lpstr>
      <vt:lpstr>Inserting a Copyright on Pictures</vt:lpstr>
      <vt:lpstr>What if You Want to Make Sure You’ve Got J P E G Files?</vt:lpstr>
      <vt:lpstr>Say, if thumbs.db is There</vt:lpstr>
      <vt:lpstr>Another Interesting Module: Random</vt:lpstr>
      <vt:lpstr>Randomly Choosing Words from a List</vt:lpstr>
      <vt:lpstr>Randomly Generating Language</vt:lpstr>
      <vt:lpstr>Random Sentence Generator</vt:lpstr>
      <vt:lpstr>Running the Sentence Generator</vt:lpstr>
      <vt:lpstr>How Much Smarter Can We Make This?</vt:lpstr>
      <vt:lpstr>Joseph Weizenbaum’s “Eliza”</vt:lpstr>
      <vt:lpstr>Session with The “Doctor”</vt:lpstr>
      <vt:lpstr>Many Other Python Standard Libraries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Computing and Programming in Python™: A Multimedia Approach, 4e</dc:title>
  <dc:subject>Computer Science</dc:subject>
  <dc:creator>Guzdial/Ericson</dc:creator>
  <cp:keywords>Introduction to Computing and Programming in Python™</cp:keywords>
  <cp:lastModifiedBy>S, TKannan (Cognizant)</cp:lastModifiedBy>
  <cp:revision>1648</cp:revision>
  <dcterms:modified xsi:type="dcterms:W3CDTF">2018-04-10T08:03:42Z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